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3" r:id="rId3"/>
    <p:sldId id="264" r:id="rId4"/>
    <p:sldId id="257" r:id="rId5"/>
    <p:sldId id="262" r:id="rId6"/>
    <p:sldId id="265" r:id="rId7"/>
    <p:sldId id="266" r:id="rId8"/>
    <p:sldId id="267" r:id="rId9"/>
    <p:sldId id="280" r:id="rId10"/>
    <p:sldId id="270" r:id="rId11"/>
    <p:sldId id="287" r:id="rId12"/>
    <p:sldId id="300" r:id="rId13"/>
    <p:sldId id="292" r:id="rId14"/>
    <p:sldId id="273" r:id="rId15"/>
    <p:sldId id="275" r:id="rId16"/>
    <p:sldId id="289" r:id="rId17"/>
    <p:sldId id="268" r:id="rId18"/>
    <p:sldId id="272" r:id="rId19"/>
    <p:sldId id="288" r:id="rId20"/>
    <p:sldId id="294" r:id="rId21"/>
    <p:sldId id="276" r:id="rId22"/>
    <p:sldId id="277" r:id="rId23"/>
    <p:sldId id="278" r:id="rId24"/>
    <p:sldId id="281" r:id="rId25"/>
    <p:sldId id="279" r:id="rId26"/>
    <p:sldId id="282" r:id="rId27"/>
    <p:sldId id="283" r:id="rId28"/>
    <p:sldId id="284" r:id="rId29"/>
    <p:sldId id="299" r:id="rId30"/>
    <p:sldId id="285" r:id="rId31"/>
    <p:sldId id="290" r:id="rId32"/>
    <p:sldId id="298" r:id="rId33"/>
    <p:sldId id="271" r:id="rId34"/>
    <p:sldId id="286" r:id="rId35"/>
    <p:sldId id="295"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85"/>
  </p:normalViewPr>
  <p:slideViewPr>
    <p:cSldViewPr snapToGrid="0">
      <p:cViewPr varScale="1">
        <p:scale>
          <a:sx n="121" d="100"/>
          <a:sy n="121" d="100"/>
        </p:scale>
        <p:origin x="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8D490-EFE9-B24B-978A-E2286ED093BB}" type="datetimeFigureOut">
              <a:rPr lang="en-US" smtClean="0"/>
              <a:t>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F70E6-409D-A747-965A-69D039377A58}" type="slidenum">
              <a:rPr lang="en-US" smtClean="0"/>
              <a:t>‹#›</a:t>
            </a:fld>
            <a:endParaRPr lang="en-US"/>
          </a:p>
        </p:txBody>
      </p:sp>
    </p:spTree>
    <p:extLst>
      <p:ext uri="{BB962C8B-B14F-4D97-AF65-F5344CB8AC3E}">
        <p14:creationId xmlns:p14="http://schemas.microsoft.com/office/powerpoint/2010/main" val="3347045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bjs.gov/content/pub/pdf/spcvt.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I anticipate that the results will provide valuable insights that can inform policy decisions and law enforcement strategies aimed at improving public safety and quality of life in metro cities in the south of America.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2</a:t>
            </a:fld>
            <a:endParaRPr lang="en-US"/>
          </a:p>
        </p:txBody>
      </p:sp>
    </p:spTree>
    <p:extLst>
      <p:ext uri="{BB962C8B-B14F-4D97-AF65-F5344CB8AC3E}">
        <p14:creationId xmlns:p14="http://schemas.microsoft.com/office/powerpoint/2010/main" val="386639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BDC1C6"/>
                </a:solidFill>
                <a:effectLst/>
                <a:latin typeface="arial" panose="020B0604020202020204" pitchFamily="34" charset="0"/>
              </a:rPr>
              <a:t>Nashville is the capital of the U.S. state of Tennessee and home to Vanderbilt University. Legendary country music venues include the Grand Ole Opry House, home of the famous “Grand Ole Opry” stage and radio show. The Country Music Hall of Fame and Museum and historic Ryman Auditorium are Downtown, as is the District, featuring honky-tonks with live music and the Johnny Cash Museum, celebrating the singer's life. N</a:t>
            </a:r>
            <a:r>
              <a:rPr lang="en-US" b="0" i="0" u="none" strike="noStrike" dirty="0">
                <a:solidFill>
                  <a:srgbClr val="374151"/>
                </a:solidFill>
                <a:effectLst/>
                <a:latin typeface="Arial" panose="020B0604020202020204" pitchFamily="34" charset="0"/>
              </a:rPr>
              <a:t>ashville has a 2024 population of </a:t>
            </a:r>
            <a:r>
              <a:rPr lang="en-US" b="0" i="0" u="none" strike="noStrike" dirty="0">
                <a:solidFill>
                  <a:srgbClr val="E2EEFF"/>
                </a:solidFill>
                <a:effectLst/>
                <a:latin typeface="Google Sans"/>
              </a:rPr>
              <a:t>1,315,000</a:t>
            </a:r>
            <a:r>
              <a:rPr lang="en-US" b="0" i="0" u="none" strike="noStrike" dirty="0">
                <a:solidFill>
                  <a:srgbClr val="E8EAED"/>
                </a:solidFill>
                <a:effectLst/>
                <a:latin typeface="Google Sans"/>
              </a:rPr>
              <a:t>,</a:t>
            </a:r>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24</a:t>
            </a:fld>
            <a:endParaRPr lang="en-US"/>
          </a:p>
        </p:txBody>
      </p:sp>
    </p:spTree>
    <p:extLst>
      <p:ext uri="{BB962C8B-B14F-4D97-AF65-F5344CB8AC3E}">
        <p14:creationId xmlns:p14="http://schemas.microsoft.com/office/powerpoint/2010/main" val="359773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Helvetica Neue" panose="02000503000000020004" pitchFamily="2" charset="0"/>
              </a:rPr>
              <a:t>Brick Church </a:t>
            </a:r>
            <a:r>
              <a:rPr lang="en-US" b="0" i="0" u="none" strike="noStrike" dirty="0" err="1">
                <a:solidFill>
                  <a:srgbClr val="333333"/>
                </a:solidFill>
                <a:effectLst/>
                <a:latin typeface="Helvetica Neue" panose="02000503000000020004" pitchFamily="2" charset="0"/>
              </a:rPr>
              <a:t>Bellshire</a:t>
            </a:r>
            <a:r>
              <a:rPr lang="en-US" b="0" i="0" u="none" strike="noStrike" dirty="0">
                <a:solidFill>
                  <a:srgbClr val="333333"/>
                </a:solidFill>
                <a:effectLst/>
                <a:latin typeface="Helvetica Neue" panose="02000503000000020004" pitchFamily="2" charset="0"/>
              </a:rPr>
              <a:t>. The median household income of $31,756 is low compared to the rest of the country. It is also slightly less than average compared to nearby ZIP codes. While money isn't everything, residents in ZIP code 37207 earn less than in other parts of town.  As with most parts of the country, vehicles are the most common form of transportation to places of employment. In most parts of the country, the majority of commuters get to work in under half an hour. Vs 37209 The median household income of $43,625 is slightly less than average compared to the rest of the country. It is also slightly less than average compared to nearby ZIP codes. While money isn't everything, residents in ZIP code 37209 earn less than in other parts of town. </a:t>
            </a:r>
          </a:p>
          <a:p>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28</a:t>
            </a:fld>
            <a:endParaRPr lang="en-US"/>
          </a:p>
        </p:txBody>
      </p:sp>
    </p:spTree>
    <p:extLst>
      <p:ext uri="{BB962C8B-B14F-4D97-AF65-F5344CB8AC3E}">
        <p14:creationId xmlns:p14="http://schemas.microsoft.com/office/powerpoint/2010/main" val="1404675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33</a:t>
            </a:fld>
            <a:endParaRPr lang="en-US"/>
          </a:p>
        </p:txBody>
      </p:sp>
    </p:spTree>
    <p:extLst>
      <p:ext uri="{BB962C8B-B14F-4D97-AF65-F5344CB8AC3E}">
        <p14:creationId xmlns:p14="http://schemas.microsoft.com/office/powerpoint/2010/main" val="1422872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Gathered Data</a:t>
            </a:r>
          </a:p>
          <a:p>
            <a:pPr marL="0" indent="0">
              <a:buNone/>
            </a:pPr>
            <a:endParaRPr lang="en-US" dirty="0"/>
          </a:p>
          <a:p>
            <a:pPr marL="0" indent="0">
              <a:buNone/>
            </a:pPr>
            <a:r>
              <a:rPr lang="en-US" dirty="0"/>
              <a:t>Cleaned data within Python using </a:t>
            </a:r>
            <a:r>
              <a:rPr lang="en-US" dirty="0" err="1"/>
              <a:t>dropna</a:t>
            </a:r>
            <a:r>
              <a:rPr lang="en-US" dirty="0"/>
              <a:t> and </a:t>
            </a:r>
            <a:r>
              <a:rPr lang="en-US" dirty="0" err="1"/>
              <a:t>pd.datetime</a:t>
            </a:r>
            <a:r>
              <a:rPr lang="en-US" dirty="0"/>
              <a:t> month/year</a:t>
            </a:r>
          </a:p>
          <a:p>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4</a:t>
            </a:fld>
            <a:endParaRPr lang="en-US"/>
          </a:p>
        </p:txBody>
      </p:sp>
    </p:spTree>
    <p:extLst>
      <p:ext uri="{BB962C8B-B14F-4D97-AF65-F5344CB8AC3E}">
        <p14:creationId xmlns:p14="http://schemas.microsoft.com/office/powerpoint/2010/main" val="276369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I have chosen these crime data because I believe that crime data analysis will provide valuable insights into the patterns, trends, and factors influencing criminal activities in various regions. My proposal outlines a data analysis capstone project to analyze crime data and police call-for-service records in three cities: Nashville, Tennessee; Louisville, Kentucky; and Birmingham, Alabama. I selected the cities of Nashville, Louisville, and Birmingham due to their diverse demographic profiles and distinct geographic locations. Again, these cities are in the South of the United States, close to each other, and probably have a similar population. </a:t>
            </a:r>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6</a:t>
            </a:fld>
            <a:endParaRPr lang="en-US"/>
          </a:p>
        </p:txBody>
      </p:sp>
    </p:spTree>
    <p:extLst>
      <p:ext uri="{BB962C8B-B14F-4D97-AF65-F5344CB8AC3E}">
        <p14:creationId xmlns:p14="http://schemas.microsoft.com/office/powerpoint/2010/main" val="483306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Furthermore, these cities have robust data collection and reporting systems, ensuring the availability of comprehensive and reliable data for the project.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7</a:t>
            </a:fld>
            <a:endParaRPr lang="en-US"/>
          </a:p>
        </p:txBody>
      </p:sp>
    </p:spTree>
    <p:extLst>
      <p:ext uri="{BB962C8B-B14F-4D97-AF65-F5344CB8AC3E}">
        <p14:creationId xmlns:p14="http://schemas.microsoft.com/office/powerpoint/2010/main" val="94649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BDC1C6"/>
                </a:solidFill>
                <a:effectLst/>
                <a:latin typeface="arial" panose="020B0604020202020204" pitchFamily="34" charset="0"/>
              </a:rPr>
              <a:t>Louisville, Kentucky's largest city, sits on the Ohio River along the Indiana border. Every May, its race course Churchill Downs hosts the Kentucky Derby, a renowned horse race whose long history is explored at the Kentucky Derby Museum. Baseball is celebrated at the Louisville Slugger Museum and Factory, where Major League bats are produced and a giant baseball "slugger" marks the entrance.</a:t>
            </a:r>
            <a:r>
              <a:rPr lang="en-US" b="0" i="0" u="none" strike="noStrike" dirty="0">
                <a:solidFill>
                  <a:srgbClr val="9AA0A6"/>
                </a:solidFill>
                <a:effectLst/>
                <a:latin typeface="arial" panose="020B0604020202020204" pitchFamily="34" charset="0"/>
              </a:rPr>
              <a:t> Population size </a:t>
            </a:r>
            <a:r>
              <a:rPr lang="en-US" b="0" i="0" u="none" strike="noStrike" dirty="0">
                <a:solidFill>
                  <a:srgbClr val="E2EEFF"/>
                </a:solidFill>
                <a:effectLst/>
                <a:latin typeface="Google Sans"/>
              </a:rPr>
              <a:t>1,116,000</a:t>
            </a:r>
            <a:r>
              <a:rPr lang="en-US" b="0" i="0" u="none" strike="noStrike" dirty="0">
                <a:solidFill>
                  <a:srgbClr val="E8EAED"/>
                </a:solidFill>
                <a:effectLst/>
                <a:latin typeface="Google Sans"/>
              </a:rPr>
              <a:t>, </a:t>
            </a:r>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9</a:t>
            </a:fld>
            <a:endParaRPr lang="en-US"/>
          </a:p>
        </p:txBody>
      </p:sp>
    </p:spTree>
    <p:extLst>
      <p:ext uri="{BB962C8B-B14F-4D97-AF65-F5344CB8AC3E}">
        <p14:creationId xmlns:p14="http://schemas.microsoft.com/office/powerpoint/2010/main" val="1290755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Helvetica Neue" panose="02000503000000020004" pitchFamily="2" charset="0"/>
              </a:rPr>
              <a:t>The median household income of $15,535 is extremely low compared to the rest of the country. It is also extremely low compared to nearby ZIP codes. While money isn't everything, residents in ZIP code 40203 earn less than in other parts of town. </a:t>
            </a:r>
          </a:p>
          <a:p>
            <a:pPr algn="l"/>
            <a:r>
              <a:rPr lang="en-US" b="0" i="0" u="none" strike="noStrike" dirty="0">
                <a:solidFill>
                  <a:srgbClr val="333333"/>
                </a:solidFill>
                <a:effectLst/>
                <a:latin typeface="Helvetica Neue" panose="02000503000000020004" pitchFamily="2" charset="0"/>
              </a:rPr>
              <a:t>As with most parts of the country, vehicles are the most common form of transportation to places of employment. ZIP code 40203 uses public transportation to get to work more than almost anywhere in the country.  Vs 40216 The median household income of $38,829 is slightly less than average compared to the rest of the country. It is also slightly higher than average compared to nearby ZIP codes. So 40216 is likely to be one of the nicer parts of town with a more affluent demographic.</a:t>
            </a:r>
          </a:p>
          <a:p>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11</a:t>
            </a:fld>
            <a:endParaRPr lang="en-US"/>
          </a:p>
        </p:txBody>
      </p:sp>
    </p:spTree>
    <p:extLst>
      <p:ext uri="{BB962C8B-B14F-4D97-AF65-F5344CB8AC3E}">
        <p14:creationId xmlns:p14="http://schemas.microsoft.com/office/powerpoint/2010/main" val="118612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US" b="0" i="0" u="none" strike="noStrike" dirty="0">
                <a:solidFill>
                  <a:srgbClr val="364149"/>
                </a:solidFill>
                <a:effectLst/>
                <a:latin typeface="Lato" panose="020F0502020204030204" pitchFamily="34" charset="0"/>
              </a:rPr>
              <a:t>Most experts tie in the fact that heat leads to aggressive behaviors with other factors like an increase in daylight hours, young people being out of school, and more foot traffic in general outside of homes. </a:t>
            </a:r>
            <a:r>
              <a:rPr lang="en-US" b="0" i="0" u="none" strike="noStrike" dirty="0">
                <a:solidFill>
                  <a:srgbClr val="4C4E4D"/>
                </a:solidFill>
                <a:effectLst/>
                <a:latin typeface="Balto"/>
              </a:rPr>
              <a:t>A 2014 study, from the federal </a:t>
            </a:r>
            <a:r>
              <a:rPr lang="en-US" b="1" i="0" u="none" strike="noStrike" dirty="0">
                <a:solidFill>
                  <a:srgbClr val="4F7177"/>
                </a:solidFill>
                <a:effectLst/>
                <a:latin typeface="inherit"/>
                <a:hlinkClick r:id="rId3"/>
              </a:rPr>
              <a:t>Bureau of Justice Statistics</a:t>
            </a:r>
            <a:r>
              <a:rPr lang="en-US" b="0" i="0" u="none" strike="noStrike" dirty="0">
                <a:solidFill>
                  <a:srgbClr val="4C4E4D"/>
                </a:solidFill>
                <a:effectLst/>
                <a:latin typeface="Balto"/>
              </a:rPr>
              <a:t>, looked at seasonal patterns in various types of crime in the US. </a:t>
            </a:r>
            <a:r>
              <a:rPr lang="en-US" b="0" i="0" u="none" strike="noStrike" dirty="0">
                <a:solidFill>
                  <a:srgbClr val="4C4E4D"/>
                </a:solidFill>
                <a:effectLst/>
                <a:latin typeface="inherit"/>
              </a:rPr>
              <a:t>The researchers went through surveys of crime victims from 1993 to 2010, and tried to figure out whether there statistical trends as to when crimes took place: during summer (June-August), fall (September-November), winter (December-February) or spring (March-May).</a:t>
            </a:r>
            <a:endParaRPr lang="en-US" b="0" i="0" u="none" strike="noStrike" dirty="0">
              <a:solidFill>
                <a:srgbClr val="4C4E4D"/>
              </a:solidFill>
              <a:effectLst/>
              <a:latin typeface="Balto"/>
            </a:endParaRPr>
          </a:p>
          <a:p>
            <a:pPr algn="l" fontAlgn="auto"/>
            <a:r>
              <a:rPr lang="en-US" b="0" i="0" u="none" strike="noStrike" dirty="0">
                <a:solidFill>
                  <a:srgbClr val="4C4E4D"/>
                </a:solidFill>
                <a:effectLst/>
                <a:latin typeface="Balto"/>
              </a:rPr>
              <a:t>Because the study didn't include regional breakdowns, it's hard to tell whether it's warm weather that leads to more crime, or whether there's something else going on. And in most cases, the researchers didn't provide explanations for </a:t>
            </a:r>
            <a:r>
              <a:rPr lang="en-US" b="0" i="1" u="none" strike="noStrike" dirty="0">
                <a:solidFill>
                  <a:srgbClr val="4C4E4D"/>
                </a:solidFill>
                <a:effectLst/>
                <a:latin typeface="inherit"/>
              </a:rPr>
              <a:t>why </a:t>
            </a:r>
            <a:r>
              <a:rPr lang="en-US" b="0" i="0" u="none" strike="noStrike" dirty="0">
                <a:solidFill>
                  <a:srgbClr val="4C4E4D"/>
                </a:solidFill>
                <a:effectLst/>
                <a:latin typeface="Balto"/>
              </a:rPr>
              <a:t>these seasonal patterns existed. They just identified that the patterns exist.</a:t>
            </a:r>
          </a:p>
          <a:p>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15</a:t>
            </a:fld>
            <a:endParaRPr lang="en-US"/>
          </a:p>
        </p:txBody>
      </p:sp>
    </p:spTree>
    <p:extLst>
      <p:ext uri="{BB962C8B-B14F-4D97-AF65-F5344CB8AC3E}">
        <p14:creationId xmlns:p14="http://schemas.microsoft.com/office/powerpoint/2010/main" val="1849056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BDC1C6"/>
                </a:solidFill>
                <a:effectLst/>
                <a:latin typeface="arial" panose="020B0604020202020204" pitchFamily="34" charset="0"/>
              </a:rPr>
              <a:t>Birmingham is a city in the north central region of the U.S. state of Alabama. Birmingham is the seat of Jefferson County, Alabama's most populous county. </a:t>
            </a:r>
            <a:r>
              <a:rPr lang="en-US" b="1" i="0" u="none" strike="noStrike" dirty="0">
                <a:solidFill>
                  <a:srgbClr val="BDC1C6"/>
                </a:solidFill>
                <a:effectLst/>
                <a:latin typeface="Google Sans"/>
              </a:rPr>
              <a:t>2,665,100</a:t>
            </a:r>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16</a:t>
            </a:fld>
            <a:endParaRPr lang="en-US"/>
          </a:p>
        </p:txBody>
      </p:sp>
    </p:spTree>
    <p:extLst>
      <p:ext uri="{BB962C8B-B14F-4D97-AF65-F5344CB8AC3E}">
        <p14:creationId xmlns:p14="http://schemas.microsoft.com/office/powerpoint/2010/main" val="1936847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Helvetica Neue" panose="02000503000000020004" pitchFamily="2" charset="0"/>
              </a:rPr>
              <a:t>The median household income of $20,894 is low compared to the rest of the country. It is also low compared to nearby ZIP codes. While money isn't everything, residents in ZIP code 35204 earn less than in other parts of town. 35338 The median household income of $32,013 is low compared to the rest of the country. It is also slightly higher than average compared to nearby ZIP codes. So 35228 is likely to be one of the nicer parts of town with a more affluent demographic. Compared to other ZIP codes in the country, 35228 has very few people that work at home. In most parts of the country, the majority of commuters get to work in under half an hour. </a:t>
            </a:r>
          </a:p>
          <a:p>
            <a:pPr algn="l"/>
            <a:r>
              <a:rPr lang="en-US" b="0" i="0" u="none" strike="noStrike" dirty="0">
                <a:solidFill>
                  <a:srgbClr val="333333"/>
                </a:solidFill>
                <a:effectLst/>
                <a:latin typeface="Helvetica Neue" panose="02000503000000020004" pitchFamily="2" charset="0"/>
              </a:rPr>
              <a:t>As with most parts of the country, vehicles are the most common form of transportation to places of employment. Residents in ZIP code 35204 use public transportation to travel to work more than most areas of the nation. Compared to other ZIP codes in the country, 35204 has very few people that work at home. In most parts of the country, the majority of commuters get to work in under half an hour. More commuters in 35204 get to experience these short commute times than most other ZIP codes. It is very uncommon, compared to the rest of the US, for employees to have to travel more than 45 minutes to their place of employment.</a:t>
            </a:r>
          </a:p>
          <a:p>
            <a:endParaRPr lang="en-US" dirty="0"/>
          </a:p>
        </p:txBody>
      </p:sp>
      <p:sp>
        <p:nvSpPr>
          <p:cNvPr id="4" name="Slide Number Placeholder 3"/>
          <p:cNvSpPr>
            <a:spLocks noGrp="1"/>
          </p:cNvSpPr>
          <p:nvPr>
            <p:ph type="sldNum" sz="quarter" idx="5"/>
          </p:nvPr>
        </p:nvSpPr>
        <p:spPr/>
        <p:txBody>
          <a:bodyPr/>
          <a:lstStyle/>
          <a:p>
            <a:fld id="{5B7F70E6-409D-A747-965A-69D039377A58}" type="slidenum">
              <a:rPr lang="en-US" smtClean="0"/>
              <a:t>18</a:t>
            </a:fld>
            <a:endParaRPr lang="en-US"/>
          </a:p>
        </p:txBody>
      </p:sp>
    </p:spTree>
    <p:extLst>
      <p:ext uri="{BB962C8B-B14F-4D97-AF65-F5344CB8AC3E}">
        <p14:creationId xmlns:p14="http://schemas.microsoft.com/office/powerpoint/2010/main" val="39126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AC14-BD4A-01B9-6C09-012B74CDB5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B20B6-54BD-1CA7-21B7-C13CEDBDE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B9E1CE-B10A-76FA-812F-B48F6BD853BE}"/>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5" name="Footer Placeholder 4">
            <a:extLst>
              <a:ext uri="{FF2B5EF4-FFF2-40B4-BE49-F238E27FC236}">
                <a16:creationId xmlns:a16="http://schemas.microsoft.com/office/drawing/2014/main" id="{10D8AA21-BA6A-8039-2DF7-0ED6F2A30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5EEDE-B1DD-63B0-FC91-E9A425C3FC2F}"/>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1712238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B8F77-116A-CBCF-A4A4-9111A78CF5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1CCEC1-8CB2-30C9-8AD3-BA0489B7BE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C31F-FB5B-EE25-54C0-5B3FA771B3E1}"/>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5" name="Footer Placeholder 4">
            <a:extLst>
              <a:ext uri="{FF2B5EF4-FFF2-40B4-BE49-F238E27FC236}">
                <a16:creationId xmlns:a16="http://schemas.microsoft.com/office/drawing/2014/main" id="{24C823C0-8A01-40E4-A70F-21D3FF45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69B30-3207-124F-AD2B-F2A2BF1B787C}"/>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694413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1B4599-FB35-D076-95AB-06303D0565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F734A1-B8AB-A1DE-D88C-AC286833E7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F0AA2-086E-F875-13B9-AA38074615D1}"/>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5" name="Footer Placeholder 4">
            <a:extLst>
              <a:ext uri="{FF2B5EF4-FFF2-40B4-BE49-F238E27FC236}">
                <a16:creationId xmlns:a16="http://schemas.microsoft.com/office/drawing/2014/main" id="{9B14D41D-B969-7DF5-CE48-1DBFFBB93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0A937-A70E-1CEC-BE44-E123D03AB232}"/>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290858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206D-E77A-D50A-3CF5-2B88B17F2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1C13A-D9AD-D967-1BD7-B096EC39E2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92C47-AA32-E607-7B8B-11173036E5F6}"/>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5" name="Footer Placeholder 4">
            <a:extLst>
              <a:ext uri="{FF2B5EF4-FFF2-40B4-BE49-F238E27FC236}">
                <a16:creationId xmlns:a16="http://schemas.microsoft.com/office/drawing/2014/main" id="{4B2DEA02-8352-441F-9385-2206287EB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67C04-CFA4-0A58-69B3-24B4632BB94F}"/>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3605674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9FF3A-25AE-8EF5-50F8-8E275A97A0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98AF2E-D950-ACFE-1B47-321C0C0EDF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20DDBE-9E00-8FA5-B17B-C510BD4ACA77}"/>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5" name="Footer Placeholder 4">
            <a:extLst>
              <a:ext uri="{FF2B5EF4-FFF2-40B4-BE49-F238E27FC236}">
                <a16:creationId xmlns:a16="http://schemas.microsoft.com/office/drawing/2014/main" id="{89D39BEE-A221-1913-66CD-9A0326DBD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6E787-ABB6-F8B7-4183-033DE307CAB9}"/>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30511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72C9-1DE3-E6B1-1A7D-C83C64353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A07E6E-8038-D2D4-709B-6EC724E6C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02D37A-084A-351B-D393-CC3F44342F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A439F3-9C88-7575-C552-492E5355FD7B}"/>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6" name="Footer Placeholder 5">
            <a:extLst>
              <a:ext uri="{FF2B5EF4-FFF2-40B4-BE49-F238E27FC236}">
                <a16:creationId xmlns:a16="http://schemas.microsoft.com/office/drawing/2014/main" id="{82FFB71F-EF6D-0044-190A-829CA014EF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264464-B6D0-50DB-F6FF-7477AE34CD3F}"/>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1635973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C88D-84A3-E69A-4071-502208A929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331784-F584-93C0-A57B-450D5A2350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36963D-F3FD-8E9D-EAB8-AE47615700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1E1559-F1B1-2EB5-D03C-DE33607F3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541FDF-E669-7434-5E4A-0850CDBDFA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B7D0E2-4DDD-CF1E-BBAD-DB535F1E00DB}"/>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8" name="Footer Placeholder 7">
            <a:extLst>
              <a:ext uri="{FF2B5EF4-FFF2-40B4-BE49-F238E27FC236}">
                <a16:creationId xmlns:a16="http://schemas.microsoft.com/office/drawing/2014/main" id="{63A70F98-EA3B-6B9F-9280-F69C145C5F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06B252-01E9-706B-1DC6-F0365CA70262}"/>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677833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7E008-9435-1D06-C237-A08763E9E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46EC76-B0C7-D178-FA12-4687CA3F3ABF}"/>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4" name="Footer Placeholder 3">
            <a:extLst>
              <a:ext uri="{FF2B5EF4-FFF2-40B4-BE49-F238E27FC236}">
                <a16:creationId xmlns:a16="http://schemas.microsoft.com/office/drawing/2014/main" id="{E1ED8B9D-A7E3-7E63-8CED-474F8A7D0E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13E05-A8C6-29AD-CF5C-9FC641B67972}"/>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1220624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007E1B-D5E4-BACC-F4BB-E1AA7F4D0D7A}"/>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3" name="Footer Placeholder 2">
            <a:extLst>
              <a:ext uri="{FF2B5EF4-FFF2-40B4-BE49-F238E27FC236}">
                <a16:creationId xmlns:a16="http://schemas.microsoft.com/office/drawing/2014/main" id="{9108F6A7-1A23-EF00-AAD6-C38CA4A748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174538-BBC8-D25B-CEEF-0A6D28991649}"/>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2576788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824D-2AD8-2515-581D-386E30AA30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E16F3F-690B-1DEC-353E-7F25002C01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B9AA06-C8C8-7A4D-4063-9F7778454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CA2F6-16E6-9F16-780A-0A6FD9952819}"/>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6" name="Footer Placeholder 5">
            <a:extLst>
              <a:ext uri="{FF2B5EF4-FFF2-40B4-BE49-F238E27FC236}">
                <a16:creationId xmlns:a16="http://schemas.microsoft.com/office/drawing/2014/main" id="{C9870AA8-CF47-FB19-AFB5-591CF4559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880A6-5163-BF93-56A1-ED4CCA6162F8}"/>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3999216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6425-E38D-51B0-4FA5-2747440C5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F2D051-55FD-68E7-74CD-A9A6F1863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00A25E-94A0-4267-2B1B-4EC60F68E8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2E90D1-E4B8-8F34-AC7F-8CB5AC9E1319}"/>
              </a:ext>
            </a:extLst>
          </p:cNvPr>
          <p:cNvSpPr>
            <a:spLocks noGrp="1"/>
          </p:cNvSpPr>
          <p:nvPr>
            <p:ph type="dt" sz="half" idx="10"/>
          </p:nvPr>
        </p:nvSpPr>
        <p:spPr/>
        <p:txBody>
          <a:bodyPr/>
          <a:lstStyle/>
          <a:p>
            <a:fld id="{7166FA9E-9D54-B74A-9E2F-A1B3ADCE2F20}" type="datetimeFigureOut">
              <a:rPr lang="en-US" smtClean="0"/>
              <a:t>3/1/24</a:t>
            </a:fld>
            <a:endParaRPr lang="en-US"/>
          </a:p>
        </p:txBody>
      </p:sp>
      <p:sp>
        <p:nvSpPr>
          <p:cNvPr id="6" name="Footer Placeholder 5">
            <a:extLst>
              <a:ext uri="{FF2B5EF4-FFF2-40B4-BE49-F238E27FC236}">
                <a16:creationId xmlns:a16="http://schemas.microsoft.com/office/drawing/2014/main" id="{1E8EF263-86F3-5D67-34B5-9046D59F90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CA868-371C-27AD-3F45-B73210F3498C}"/>
              </a:ext>
            </a:extLst>
          </p:cNvPr>
          <p:cNvSpPr>
            <a:spLocks noGrp="1"/>
          </p:cNvSpPr>
          <p:nvPr>
            <p:ph type="sldNum" sz="quarter" idx="12"/>
          </p:nvPr>
        </p:nvSpPr>
        <p:spPr/>
        <p:txBody>
          <a:bodyPr/>
          <a:lstStyle/>
          <a:p>
            <a:fld id="{FFE5F9A8-3211-1441-B8EF-D726E3C0472C}" type="slidenum">
              <a:rPr lang="en-US" smtClean="0"/>
              <a:t>‹#›</a:t>
            </a:fld>
            <a:endParaRPr lang="en-US"/>
          </a:p>
        </p:txBody>
      </p:sp>
    </p:spTree>
    <p:extLst>
      <p:ext uri="{BB962C8B-B14F-4D97-AF65-F5344CB8AC3E}">
        <p14:creationId xmlns:p14="http://schemas.microsoft.com/office/powerpoint/2010/main" val="213697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4DD2CD-333A-033C-245A-A945EB8A8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6A5049-6535-242F-4C60-8AC716206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17959-A47A-2186-08BF-DBB6D71ED9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FA9E-9D54-B74A-9E2F-A1B3ADCE2F20}" type="datetimeFigureOut">
              <a:rPr lang="en-US" smtClean="0"/>
              <a:t>3/1/24</a:t>
            </a:fld>
            <a:endParaRPr lang="en-US"/>
          </a:p>
        </p:txBody>
      </p:sp>
      <p:sp>
        <p:nvSpPr>
          <p:cNvPr id="5" name="Footer Placeholder 4">
            <a:extLst>
              <a:ext uri="{FF2B5EF4-FFF2-40B4-BE49-F238E27FC236}">
                <a16:creationId xmlns:a16="http://schemas.microsoft.com/office/drawing/2014/main" id="{8B3B5FC6-EC54-B01F-4C79-6523D67047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E638E3-9CB1-F601-8B0A-29B2F6858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5F9A8-3211-1441-B8EF-D726E3C0472C}" type="slidenum">
              <a:rPr lang="en-US" smtClean="0"/>
              <a:t>‹#›</a:t>
            </a:fld>
            <a:endParaRPr lang="en-US"/>
          </a:p>
        </p:txBody>
      </p:sp>
    </p:spTree>
    <p:extLst>
      <p:ext uri="{BB962C8B-B14F-4D97-AF65-F5344CB8AC3E}">
        <p14:creationId xmlns:p14="http://schemas.microsoft.com/office/powerpoint/2010/main" val="1441902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data.birminghamal.gov/dataset/west-precinct-crime-data" TargetMode="External"/><Relationship Id="rId3" Type="http://schemas.openxmlformats.org/officeDocument/2006/relationships/hyperlink" Target="https://data.nashville.gov/Police/Metro-Nashville-Police-Department-Incidents/2u6v-ujjs/about_data" TargetMode="External"/><Relationship Id="rId7" Type="http://schemas.openxmlformats.org/officeDocument/2006/relationships/hyperlink" Target="https://data.birminghamal.gov/dataset/north-precinct-crime-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ata.birminghamal.gov/dataset/south-precinct-crime-data" TargetMode="External"/><Relationship Id="rId5" Type="http://schemas.openxmlformats.org/officeDocument/2006/relationships/hyperlink" Target="https://data.birminghamal.gov/dataset/east-precinct-crime-data" TargetMode="External"/><Relationship Id="rId4" Type="http://schemas.openxmlformats.org/officeDocument/2006/relationships/hyperlink" Target="https://data.louisvilleky.gov/datasets/LOJIC::louisville-metro-ky-crime-data-2023/explor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beta.bls.gov/dataViewer/view/timeseries/LAUMT011382000000003" TargetMode="External"/><Relationship Id="rId2" Type="http://schemas.openxmlformats.org/officeDocument/2006/relationships/hyperlink" Target="https://beta.bls.gov/dataViewer/view/timeseries/LAUMT213114000000003" TargetMode="External"/><Relationship Id="rId1" Type="http://schemas.openxmlformats.org/officeDocument/2006/relationships/slideLayout" Target="../slideLayouts/slideLayout2.xml"/><Relationship Id="rId4" Type="http://schemas.openxmlformats.org/officeDocument/2006/relationships/hyperlink" Target="https://beta.bls.gov/dataViewer/view/timeseries/LAUCA474000000000004"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Violent Crimes Involving Guns Drive Recent Rise in Crime - Public Policy  Institute of California">
            <a:extLst>
              <a:ext uri="{FF2B5EF4-FFF2-40B4-BE49-F238E27FC236}">
                <a16:creationId xmlns:a16="http://schemas.microsoft.com/office/drawing/2014/main" id="{71AB7996-C614-A0E7-FDF2-2D50F599C9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7D123-41AB-EEF5-EF34-F5D2103D5BC7}"/>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latin typeface="Aharoni" panose="02010803020104030203" pitchFamily="2" charset="-79"/>
                <a:cs typeface="Aharoni" panose="02010803020104030203" pitchFamily="2" charset="-79"/>
              </a:rPr>
              <a:t>Crime and Unemployment: Any Correlation- The Case of Nashville, TN, Louisville, KY and Birmingham AL</a:t>
            </a:r>
          </a:p>
        </p:txBody>
      </p:sp>
      <p:sp>
        <p:nvSpPr>
          <p:cNvPr id="3" name="Subtitle 2">
            <a:extLst>
              <a:ext uri="{FF2B5EF4-FFF2-40B4-BE49-F238E27FC236}">
                <a16:creationId xmlns:a16="http://schemas.microsoft.com/office/drawing/2014/main" id="{AFD35302-AB32-47D4-6624-84A0342E459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sz="2200">
              <a:solidFill>
                <a:srgbClr val="FFFFFF"/>
              </a:solidFill>
            </a:endParaRPr>
          </a:p>
          <a:p>
            <a:r>
              <a:rPr lang="en-US" sz="2200">
                <a:solidFill>
                  <a:srgbClr val="FFFFFF"/>
                </a:solidFill>
                <a:latin typeface="Aharoni" panose="02010803020104030203" pitchFamily="2" charset="-79"/>
                <a:cs typeface="Aharoni" panose="02010803020104030203" pitchFamily="2" charset="-79"/>
              </a:rPr>
              <a:t>Chiedozie M. Uhuegbu</a:t>
            </a:r>
          </a:p>
          <a:p>
            <a:r>
              <a:rPr lang="en-US" sz="2200">
                <a:solidFill>
                  <a:srgbClr val="FFFFFF"/>
                </a:solidFill>
                <a:latin typeface="Aharoni" panose="02010803020104030203" pitchFamily="2" charset="-79"/>
                <a:cs typeface="Aharoni" panose="02010803020104030203" pitchFamily="2" charset="-79"/>
              </a:rPr>
              <a:t>Nashville Software School, DA10</a:t>
            </a:r>
          </a:p>
        </p:txBody>
      </p:sp>
    </p:spTree>
    <p:extLst>
      <p:ext uri="{BB962C8B-B14F-4D97-AF65-F5344CB8AC3E}">
        <p14:creationId xmlns:p14="http://schemas.microsoft.com/office/powerpoint/2010/main" val="1235123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078D-6643-4E05-06F0-03357804C64D}"/>
              </a:ext>
            </a:extLst>
          </p:cNvPr>
          <p:cNvSpPr>
            <a:spLocks noGrp="1"/>
          </p:cNvSpPr>
          <p:nvPr>
            <p:ph type="title"/>
          </p:nvPr>
        </p:nvSpPr>
        <p:spPr/>
        <p:txBody>
          <a:bodyPr/>
          <a:lstStyle/>
          <a:p>
            <a:endParaRPr lang="en-US"/>
          </a:p>
        </p:txBody>
      </p:sp>
      <p:pic>
        <p:nvPicPr>
          <p:cNvPr id="5" name="Content Placeholder 4" descr="A graph of crime in louisville&#10;&#10;Description automatically generated">
            <a:extLst>
              <a:ext uri="{FF2B5EF4-FFF2-40B4-BE49-F238E27FC236}">
                <a16:creationId xmlns:a16="http://schemas.microsoft.com/office/drawing/2014/main" id="{E9A729AE-687F-0665-ABB1-9F93CCF1758F}"/>
              </a:ext>
            </a:extLst>
          </p:cNvPr>
          <p:cNvPicPr>
            <a:picLocks noGrp="1" noChangeAspect="1"/>
          </p:cNvPicPr>
          <p:nvPr>
            <p:ph idx="1"/>
          </p:nvPr>
        </p:nvPicPr>
        <p:blipFill>
          <a:blip r:embed="rId2"/>
          <a:stretch>
            <a:fillRect/>
          </a:stretch>
        </p:blipFill>
        <p:spPr>
          <a:xfrm>
            <a:off x="838199" y="365125"/>
            <a:ext cx="10515599" cy="6127750"/>
          </a:xfrm>
        </p:spPr>
      </p:pic>
    </p:spTree>
    <p:extLst>
      <p:ext uri="{BB962C8B-B14F-4D97-AF65-F5344CB8AC3E}">
        <p14:creationId xmlns:p14="http://schemas.microsoft.com/office/powerpoint/2010/main" val="241870943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26645-6408-50A1-39DA-84DA2E055F77}"/>
              </a:ext>
            </a:extLst>
          </p:cNvPr>
          <p:cNvSpPr>
            <a:spLocks noGrp="1"/>
          </p:cNvSpPr>
          <p:nvPr>
            <p:ph type="title"/>
          </p:nvPr>
        </p:nvSpPr>
        <p:spPr/>
        <p:txBody>
          <a:bodyPr/>
          <a:lstStyle/>
          <a:p>
            <a:endParaRPr lang="en-US"/>
          </a:p>
        </p:txBody>
      </p:sp>
      <p:pic>
        <p:nvPicPr>
          <p:cNvPr id="5" name="Content Placeholder 4" descr="A bar graph with green and white stripes&#10;&#10;Description automatically generated">
            <a:extLst>
              <a:ext uri="{FF2B5EF4-FFF2-40B4-BE49-F238E27FC236}">
                <a16:creationId xmlns:a16="http://schemas.microsoft.com/office/drawing/2014/main" id="{2278F555-C4F8-54FB-4EAF-164A2BD2E81F}"/>
              </a:ext>
            </a:extLst>
          </p:cNvPr>
          <p:cNvPicPr>
            <a:picLocks noGrp="1" noChangeAspect="1"/>
          </p:cNvPicPr>
          <p:nvPr>
            <p:ph idx="1"/>
          </p:nvPr>
        </p:nvPicPr>
        <p:blipFill>
          <a:blip r:embed="rId3"/>
          <a:stretch>
            <a:fillRect/>
          </a:stretch>
        </p:blipFill>
        <p:spPr>
          <a:xfrm>
            <a:off x="838200" y="365124"/>
            <a:ext cx="10948988" cy="6264275"/>
          </a:xfrm>
        </p:spPr>
      </p:pic>
    </p:spTree>
    <p:extLst>
      <p:ext uri="{BB962C8B-B14F-4D97-AF65-F5344CB8AC3E}">
        <p14:creationId xmlns:p14="http://schemas.microsoft.com/office/powerpoint/2010/main" val="244644843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423F-2B75-D511-CE8F-F77448720015}"/>
              </a:ext>
            </a:extLst>
          </p:cNvPr>
          <p:cNvSpPr>
            <a:spLocks noGrp="1"/>
          </p:cNvSpPr>
          <p:nvPr>
            <p:ph type="title"/>
          </p:nvPr>
        </p:nvSpPr>
        <p:spPr/>
        <p:txBody>
          <a:bodyPr/>
          <a:lstStyle/>
          <a:p>
            <a:endParaRPr lang="en-US"/>
          </a:p>
        </p:txBody>
      </p:sp>
      <p:pic>
        <p:nvPicPr>
          <p:cNvPr id="5" name="Content Placeholder 4" descr="A graph of a crime&#10;&#10;Description automatically generated">
            <a:extLst>
              <a:ext uri="{FF2B5EF4-FFF2-40B4-BE49-F238E27FC236}">
                <a16:creationId xmlns:a16="http://schemas.microsoft.com/office/drawing/2014/main" id="{EC2F7DE0-D218-1497-DCEE-332D4F7D86A8}"/>
              </a:ext>
            </a:extLst>
          </p:cNvPr>
          <p:cNvPicPr>
            <a:picLocks noGrp="1" noChangeAspect="1"/>
          </p:cNvPicPr>
          <p:nvPr>
            <p:ph idx="1"/>
          </p:nvPr>
        </p:nvPicPr>
        <p:blipFill>
          <a:blip r:embed="rId2"/>
          <a:stretch>
            <a:fillRect/>
          </a:stretch>
        </p:blipFill>
        <p:spPr>
          <a:xfrm>
            <a:off x="314325" y="214314"/>
            <a:ext cx="11630025" cy="6643686"/>
          </a:xfrm>
        </p:spPr>
      </p:pic>
    </p:spTree>
    <p:extLst>
      <p:ext uri="{BB962C8B-B14F-4D97-AF65-F5344CB8AC3E}">
        <p14:creationId xmlns:p14="http://schemas.microsoft.com/office/powerpoint/2010/main" val="135249456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L Crime Count per Month">
            <a:extLst>
              <a:ext uri="{FF2B5EF4-FFF2-40B4-BE49-F238E27FC236}">
                <a16:creationId xmlns:a16="http://schemas.microsoft.com/office/drawing/2014/main" id="{3EF7AAAB-B513-4C77-9BDF-2C8FD8D12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37" y="261937"/>
            <a:ext cx="11445765" cy="6334125"/>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3C9B-5926-0DC9-FD3D-39903F89EDC3}"/>
              </a:ext>
            </a:extLst>
          </p:cNvPr>
          <p:cNvSpPr>
            <a:spLocks noGrp="1"/>
          </p:cNvSpPr>
          <p:nvPr>
            <p:ph type="title"/>
          </p:nvPr>
        </p:nvSpPr>
        <p:spPr>
          <a:xfrm>
            <a:off x="838200" y="365125"/>
            <a:ext cx="10515600" cy="717441"/>
          </a:xfrm>
        </p:spPr>
        <p:txBody>
          <a:bodyPr/>
          <a:lstStyle/>
          <a:p>
            <a:pPr algn="ctr"/>
            <a:r>
              <a:rPr lang="en-US" dirty="0">
                <a:latin typeface="Aharoni" panose="02010803020104030203" pitchFamily="2" charset="-79"/>
                <a:cs typeface="Aharoni" panose="02010803020104030203" pitchFamily="2" charset="-79"/>
              </a:rPr>
              <a:t>Louisville, Crime per Month</a:t>
            </a:r>
          </a:p>
        </p:txBody>
      </p:sp>
      <p:pic>
        <p:nvPicPr>
          <p:cNvPr id="5" name="Content Placeholder 4" descr="A graph of events with numbers and letters&#10;&#10;Description automatically generated">
            <a:extLst>
              <a:ext uri="{FF2B5EF4-FFF2-40B4-BE49-F238E27FC236}">
                <a16:creationId xmlns:a16="http://schemas.microsoft.com/office/drawing/2014/main" id="{94A8BD1D-CAF1-E435-A279-D82CB6D4BA51}"/>
              </a:ext>
            </a:extLst>
          </p:cNvPr>
          <p:cNvPicPr>
            <a:picLocks noGrp="1" noChangeAspect="1"/>
          </p:cNvPicPr>
          <p:nvPr>
            <p:ph idx="1"/>
          </p:nvPr>
        </p:nvPicPr>
        <p:blipFill>
          <a:blip r:embed="rId2"/>
          <a:stretch>
            <a:fillRect/>
          </a:stretch>
        </p:blipFill>
        <p:spPr>
          <a:xfrm>
            <a:off x="838200" y="914400"/>
            <a:ext cx="10515600" cy="5578475"/>
          </a:xfrm>
        </p:spPr>
      </p:pic>
    </p:spTree>
    <p:extLst>
      <p:ext uri="{BB962C8B-B14F-4D97-AF65-F5344CB8AC3E}">
        <p14:creationId xmlns:p14="http://schemas.microsoft.com/office/powerpoint/2010/main" val="28873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D4D7-5516-7311-90C4-88566DE9FA34}"/>
              </a:ext>
            </a:extLst>
          </p:cNvPr>
          <p:cNvSpPr>
            <a:spLocks noGrp="1"/>
          </p:cNvSpPr>
          <p:nvPr>
            <p:ph type="title"/>
          </p:nvPr>
        </p:nvSpPr>
        <p:spPr>
          <a:xfrm>
            <a:off x="838200" y="365125"/>
            <a:ext cx="10515600" cy="735013"/>
          </a:xfrm>
        </p:spPr>
        <p:txBody>
          <a:bodyPr/>
          <a:lstStyle/>
          <a:p>
            <a:pPr algn="ctr"/>
            <a:r>
              <a:rPr lang="en-US" dirty="0">
                <a:latin typeface="Aharoni" panose="02010803020104030203" pitchFamily="2" charset="-79"/>
                <a:cs typeface="Aharoni" panose="02010803020104030203" pitchFamily="2" charset="-79"/>
              </a:rPr>
              <a:t>Louisville</a:t>
            </a:r>
          </a:p>
        </p:txBody>
      </p:sp>
      <p:pic>
        <p:nvPicPr>
          <p:cNvPr id="5" name="Content Placeholder 4" descr="A graph with blue lines&#10;&#10;Description automatically generated">
            <a:extLst>
              <a:ext uri="{FF2B5EF4-FFF2-40B4-BE49-F238E27FC236}">
                <a16:creationId xmlns:a16="http://schemas.microsoft.com/office/drawing/2014/main" id="{041A86DE-3E68-8065-1E92-2F3DA596652F}"/>
              </a:ext>
            </a:extLst>
          </p:cNvPr>
          <p:cNvPicPr>
            <a:picLocks noGrp="1" noChangeAspect="1"/>
          </p:cNvPicPr>
          <p:nvPr>
            <p:ph idx="1"/>
          </p:nvPr>
        </p:nvPicPr>
        <p:blipFill>
          <a:blip r:embed="rId3"/>
          <a:stretch>
            <a:fillRect/>
          </a:stretch>
        </p:blipFill>
        <p:spPr>
          <a:xfrm>
            <a:off x="838199" y="942975"/>
            <a:ext cx="10515599" cy="5915025"/>
          </a:xfrm>
        </p:spPr>
      </p:pic>
    </p:spTree>
    <p:extLst>
      <p:ext uri="{BB962C8B-B14F-4D97-AF65-F5344CB8AC3E}">
        <p14:creationId xmlns:p14="http://schemas.microsoft.com/office/powerpoint/2010/main" val="414130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isiting Birmingham: G&amp;G's Guide to the Alabama City – Garden &amp; Gun">
            <a:extLst>
              <a:ext uri="{FF2B5EF4-FFF2-40B4-BE49-F238E27FC236}">
                <a16:creationId xmlns:a16="http://schemas.microsoft.com/office/drawing/2014/main" id="{0890E4F4-A5DD-DC5B-F5FB-D6094048F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518B5E-FAC2-14E8-5B95-6EC146164022}"/>
              </a:ext>
            </a:extLst>
          </p:cNvPr>
          <p:cNvSpPr>
            <a:spLocks noGrp="1"/>
          </p:cNvSpPr>
          <p:nvPr>
            <p:ph type="title"/>
          </p:nvPr>
        </p:nvSpPr>
        <p:spPr>
          <a:xfrm>
            <a:off x="838200" y="2766218"/>
            <a:ext cx="10515600" cy="1325563"/>
          </a:xfrm>
        </p:spPr>
        <p:txBody>
          <a:bodyPr>
            <a:normAutofit fontScale="90000"/>
          </a:bodyPr>
          <a:lstStyle/>
          <a:p>
            <a:pPr algn="ctr"/>
            <a:r>
              <a:rPr lang="en-US" sz="6000" dirty="0">
                <a:solidFill>
                  <a:schemeClr val="bg1">
                    <a:lumMod val="95000"/>
                  </a:schemeClr>
                </a:solidFill>
                <a:latin typeface="Aharoni" panose="02010803020104030203" pitchFamily="2" charset="-79"/>
                <a:cs typeface="Aharoni" panose="02010803020104030203" pitchFamily="2" charset="-79"/>
              </a:rPr>
              <a:t>Birmingham, AL</a:t>
            </a:r>
            <a:br>
              <a:rPr lang="en-US" dirty="0"/>
            </a:br>
            <a:endParaRPr lang="en-US" dirty="0"/>
          </a:p>
        </p:txBody>
      </p:sp>
    </p:spTree>
    <p:extLst>
      <p:ext uri="{BB962C8B-B14F-4D97-AF65-F5344CB8AC3E}">
        <p14:creationId xmlns:p14="http://schemas.microsoft.com/office/powerpoint/2010/main" val="2406576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A graph of crime in birmingham&#10;&#10;Description automatically generated">
            <a:extLst>
              <a:ext uri="{FF2B5EF4-FFF2-40B4-BE49-F238E27FC236}">
                <a16:creationId xmlns:a16="http://schemas.microsoft.com/office/drawing/2014/main" id="{7B9256EE-36CF-FDC3-42AE-1AD99929379E}"/>
              </a:ext>
            </a:extLst>
          </p:cNvPr>
          <p:cNvPicPr>
            <a:picLocks noGrp="1" noChangeAspect="1"/>
          </p:cNvPicPr>
          <p:nvPr>
            <p:ph idx="1"/>
          </p:nvPr>
        </p:nvPicPr>
        <p:blipFill>
          <a:blip r:embed="rId2"/>
          <a:stretch>
            <a:fillRect/>
          </a:stretch>
        </p:blipFill>
        <p:spPr>
          <a:xfrm>
            <a:off x="838200" y="283780"/>
            <a:ext cx="10515600" cy="6345620"/>
          </a:xfrm>
        </p:spPr>
      </p:pic>
    </p:spTree>
    <p:extLst>
      <p:ext uri="{BB962C8B-B14F-4D97-AF65-F5344CB8AC3E}">
        <p14:creationId xmlns:p14="http://schemas.microsoft.com/office/powerpoint/2010/main" val="3064521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43D1-474A-0C0C-0DA8-7543F491D644}"/>
              </a:ext>
            </a:extLst>
          </p:cNvPr>
          <p:cNvSpPr>
            <a:spLocks noGrp="1"/>
          </p:cNvSpPr>
          <p:nvPr>
            <p:ph type="title"/>
          </p:nvPr>
        </p:nvSpPr>
        <p:spPr/>
        <p:txBody>
          <a:bodyPr/>
          <a:lstStyle/>
          <a:p>
            <a:endParaRPr lang="en-US"/>
          </a:p>
        </p:txBody>
      </p:sp>
      <p:pic>
        <p:nvPicPr>
          <p:cNvPr id="5" name="Content Placeholder 4" descr="A graph of a number of objects&#10;&#10;Description automatically generated with medium confidence">
            <a:extLst>
              <a:ext uri="{FF2B5EF4-FFF2-40B4-BE49-F238E27FC236}">
                <a16:creationId xmlns:a16="http://schemas.microsoft.com/office/drawing/2014/main" id="{CABE21B5-68A9-F2AC-E390-3B013B834833}"/>
              </a:ext>
            </a:extLst>
          </p:cNvPr>
          <p:cNvPicPr>
            <a:picLocks noGrp="1" noChangeAspect="1"/>
          </p:cNvPicPr>
          <p:nvPr>
            <p:ph idx="1"/>
          </p:nvPr>
        </p:nvPicPr>
        <p:blipFill>
          <a:blip r:embed="rId3"/>
          <a:stretch>
            <a:fillRect/>
          </a:stretch>
        </p:blipFill>
        <p:spPr>
          <a:xfrm>
            <a:off x="838199" y="365125"/>
            <a:ext cx="10515599" cy="6127750"/>
          </a:xfrm>
        </p:spPr>
      </p:pic>
    </p:spTree>
    <p:extLst>
      <p:ext uri="{BB962C8B-B14F-4D97-AF65-F5344CB8AC3E}">
        <p14:creationId xmlns:p14="http://schemas.microsoft.com/office/powerpoint/2010/main" val="3643019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6A78-A59C-3900-D766-93F868954508}"/>
              </a:ext>
            </a:extLst>
          </p:cNvPr>
          <p:cNvSpPr>
            <a:spLocks noGrp="1"/>
          </p:cNvSpPr>
          <p:nvPr>
            <p:ph type="title"/>
          </p:nvPr>
        </p:nvSpPr>
        <p:spPr>
          <a:xfrm>
            <a:off x="838200" y="0"/>
            <a:ext cx="10515600" cy="704194"/>
          </a:xfrm>
        </p:spPr>
        <p:txBody>
          <a:bodyPr>
            <a:normAutofit fontScale="90000"/>
          </a:bodyPr>
          <a:lstStyle/>
          <a:p>
            <a:pPr algn="ctr"/>
            <a:r>
              <a:rPr lang="en-US" dirty="0">
                <a:latin typeface="Aharoni" panose="02010803020104030203" pitchFamily="2" charset="-79"/>
                <a:cs typeface="Aharoni" panose="02010803020104030203" pitchFamily="2" charset="-79"/>
              </a:rPr>
              <a:t>Birmingham, AVG per Month</a:t>
            </a:r>
          </a:p>
        </p:txBody>
      </p:sp>
      <p:pic>
        <p:nvPicPr>
          <p:cNvPr id="6" name="Content Placeholder 5">
            <a:extLst>
              <a:ext uri="{FF2B5EF4-FFF2-40B4-BE49-F238E27FC236}">
                <a16:creationId xmlns:a16="http://schemas.microsoft.com/office/drawing/2014/main" id="{831EA1F5-3B4B-7734-164A-D37DC723CA04}"/>
              </a:ext>
            </a:extLst>
          </p:cNvPr>
          <p:cNvPicPr>
            <a:picLocks noGrp="1" noChangeAspect="1"/>
          </p:cNvPicPr>
          <p:nvPr>
            <p:ph idx="1"/>
          </p:nvPr>
        </p:nvPicPr>
        <p:blipFill>
          <a:blip r:embed="rId2"/>
          <a:stretch>
            <a:fillRect/>
          </a:stretch>
        </p:blipFill>
        <p:spPr>
          <a:xfrm>
            <a:off x="838200" y="536028"/>
            <a:ext cx="10777538" cy="6321972"/>
          </a:xfrm>
        </p:spPr>
      </p:pic>
    </p:spTree>
    <p:extLst>
      <p:ext uri="{BB962C8B-B14F-4D97-AF65-F5344CB8AC3E}">
        <p14:creationId xmlns:p14="http://schemas.microsoft.com/office/powerpoint/2010/main" val="6563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78F8-5437-873E-D062-13FC1C77F1A3}"/>
              </a:ext>
            </a:extLst>
          </p:cNvPr>
          <p:cNvSpPr>
            <a:spLocks noGrp="1"/>
          </p:cNvSpPr>
          <p:nvPr>
            <p:ph type="title"/>
          </p:nvPr>
        </p:nvSpPr>
        <p:spPr>
          <a:xfrm>
            <a:off x="838200" y="157163"/>
            <a:ext cx="10515600" cy="1071563"/>
          </a:xfrm>
        </p:spPr>
        <p:txBody>
          <a:bodyPr/>
          <a:lstStyle/>
          <a:p>
            <a:pPr algn="ctr"/>
            <a:r>
              <a:rPr lang="en-US" b="1" dirty="0">
                <a:latin typeface="Aharoni" panose="02010803020104030203" pitchFamily="2" charset="-79"/>
                <a:cs typeface="Aharoni" panose="02010803020104030203" pitchFamily="2" charset="-79"/>
              </a:rPr>
              <a:t>Overview</a:t>
            </a:r>
          </a:p>
        </p:txBody>
      </p:sp>
      <p:sp>
        <p:nvSpPr>
          <p:cNvPr id="3" name="Content Placeholder 2">
            <a:extLst>
              <a:ext uri="{FF2B5EF4-FFF2-40B4-BE49-F238E27FC236}">
                <a16:creationId xmlns:a16="http://schemas.microsoft.com/office/drawing/2014/main" id="{7FD6F5A2-4BAF-1EB9-B396-3711173C2D45}"/>
              </a:ext>
            </a:extLst>
          </p:cNvPr>
          <p:cNvSpPr>
            <a:spLocks noGrp="1"/>
          </p:cNvSpPr>
          <p:nvPr>
            <p:ph idx="1"/>
          </p:nvPr>
        </p:nvSpPr>
        <p:spPr>
          <a:xfrm>
            <a:off x="371475" y="1371600"/>
            <a:ext cx="11544299" cy="5157788"/>
          </a:xfrm>
        </p:spPr>
        <p:txBody>
          <a:bodyPr>
            <a:normAutofit/>
          </a:bodyPr>
          <a:lstStyle/>
          <a:p>
            <a:pPr marL="0" indent="0">
              <a:buNone/>
            </a:pPr>
            <a:r>
              <a:rPr lang="en-US" sz="20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My capstone will analyze crime data and police call-for-service records in three cities: Nashville, Tennessee; Louisville, Kentucky; and Birmingham, Alabama. </a:t>
            </a:r>
          </a:p>
          <a:p>
            <a:pPr marL="0" indent="0">
              <a:buNone/>
            </a:pPr>
            <a:endParaRPr lang="en-US" sz="20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US" sz="20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The project will also incorporate unemployment rate data from these cities to explore potential correlations and patterns. </a:t>
            </a:r>
          </a:p>
          <a:p>
            <a:pPr marL="0" indent="0">
              <a:buNone/>
            </a:pPr>
            <a:endParaRPr lang="en-US" sz="2000" kern="100" dirty="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US" sz="20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The overarching goal is to understand how economic factors influence crime rates and the demand for police services in these urban areas. </a:t>
            </a:r>
          </a:p>
          <a:p>
            <a:pPr marL="0" indent="0">
              <a:buNone/>
            </a:pPr>
            <a:endParaRPr lang="en-US" sz="2000" kern="100" dirty="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US" sz="20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I hope to analyze historical crime data to identify patterns in criminal activities such as theft, burglary, assault, vandalism, and more within the selected cities. </a:t>
            </a:r>
          </a:p>
          <a:p>
            <a:pPr marL="0" indent="0">
              <a:buNone/>
            </a:pPr>
            <a:endParaRPr lang="en-US" sz="20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US" sz="20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My capstone represents a comprehensive effort to understand the complex interplay between economic conditions, and public safety concerns. </a:t>
            </a:r>
          </a:p>
          <a:p>
            <a:endParaRPr lang="en-US" dirty="0"/>
          </a:p>
        </p:txBody>
      </p:sp>
    </p:spTree>
    <p:extLst>
      <p:ext uri="{BB962C8B-B14F-4D97-AF65-F5344CB8AC3E}">
        <p14:creationId xmlns:p14="http://schemas.microsoft.com/office/powerpoint/2010/main" val="292698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B Crime Count by Month">
            <a:extLst>
              <a:ext uri="{FF2B5EF4-FFF2-40B4-BE49-F238E27FC236}">
                <a16:creationId xmlns:a16="http://schemas.microsoft.com/office/drawing/2014/main" id="{50DAB2EE-6BFA-423E-A224-0DD6EEB1E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48" y="261937"/>
            <a:ext cx="11519337" cy="6334125"/>
          </a:xfrm>
          <a:prstGeom prst="rect">
            <a:avLst/>
          </a:prstGeom>
        </p:spPr>
      </p:pic>
    </p:spTree>
    <p:extLst>
      <p:ext uri="{BB962C8B-B14F-4D97-AF65-F5344CB8AC3E}">
        <p14:creationId xmlns:p14="http://schemas.microsoft.com/office/powerpoint/2010/main" val="4275011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2999-6B7C-1311-87AA-CECD117B0A69}"/>
              </a:ext>
            </a:extLst>
          </p:cNvPr>
          <p:cNvSpPr>
            <a:spLocks noGrp="1"/>
          </p:cNvSpPr>
          <p:nvPr>
            <p:ph type="title"/>
          </p:nvPr>
        </p:nvSpPr>
        <p:spPr/>
        <p:txBody>
          <a:bodyPr/>
          <a:lstStyle/>
          <a:p>
            <a:endParaRPr lang="en-US"/>
          </a:p>
        </p:txBody>
      </p:sp>
      <p:pic>
        <p:nvPicPr>
          <p:cNvPr id="5" name="Content Placeholder 4" descr="A graph of a number of objects&#10;&#10;Description automatically generated with medium confidence">
            <a:extLst>
              <a:ext uri="{FF2B5EF4-FFF2-40B4-BE49-F238E27FC236}">
                <a16:creationId xmlns:a16="http://schemas.microsoft.com/office/drawing/2014/main" id="{C7FAEBF9-E8A9-5D0D-E49B-469532B688E0}"/>
              </a:ext>
            </a:extLst>
          </p:cNvPr>
          <p:cNvPicPr>
            <a:picLocks noGrp="1" noChangeAspect="1"/>
          </p:cNvPicPr>
          <p:nvPr>
            <p:ph idx="1"/>
          </p:nvPr>
        </p:nvPicPr>
        <p:blipFill>
          <a:blip r:embed="rId2"/>
          <a:stretch>
            <a:fillRect/>
          </a:stretch>
        </p:blipFill>
        <p:spPr>
          <a:xfrm>
            <a:off x="838199" y="542925"/>
            <a:ext cx="10515599" cy="5949950"/>
          </a:xfrm>
        </p:spPr>
      </p:pic>
    </p:spTree>
    <p:extLst>
      <p:ext uri="{BB962C8B-B14F-4D97-AF65-F5344CB8AC3E}">
        <p14:creationId xmlns:p14="http://schemas.microsoft.com/office/powerpoint/2010/main" val="2609154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A7E0-A86B-F403-0F23-F2EB515F2C18}"/>
              </a:ext>
            </a:extLst>
          </p:cNvPr>
          <p:cNvSpPr>
            <a:spLocks noGrp="1"/>
          </p:cNvSpPr>
          <p:nvPr>
            <p:ph type="title"/>
          </p:nvPr>
        </p:nvSpPr>
        <p:spPr/>
        <p:txBody>
          <a:bodyPr/>
          <a:lstStyle/>
          <a:p>
            <a:endParaRPr lang="en-US"/>
          </a:p>
        </p:txBody>
      </p:sp>
      <p:pic>
        <p:nvPicPr>
          <p:cNvPr id="5" name="Content Placeholder 4" descr="A graph with numbers and a bar chart&#10;&#10;Description automatically generated">
            <a:extLst>
              <a:ext uri="{FF2B5EF4-FFF2-40B4-BE49-F238E27FC236}">
                <a16:creationId xmlns:a16="http://schemas.microsoft.com/office/drawing/2014/main" id="{31DDC94F-FD43-711E-C959-A703E558D0B1}"/>
              </a:ext>
            </a:extLst>
          </p:cNvPr>
          <p:cNvPicPr>
            <a:picLocks noGrp="1" noChangeAspect="1"/>
          </p:cNvPicPr>
          <p:nvPr>
            <p:ph idx="1"/>
          </p:nvPr>
        </p:nvPicPr>
        <p:blipFill>
          <a:blip r:embed="rId2"/>
          <a:stretch>
            <a:fillRect/>
          </a:stretch>
        </p:blipFill>
        <p:spPr>
          <a:xfrm>
            <a:off x="838199" y="365125"/>
            <a:ext cx="10515599" cy="6127750"/>
          </a:xfrm>
        </p:spPr>
      </p:pic>
    </p:spTree>
    <p:extLst>
      <p:ext uri="{BB962C8B-B14F-4D97-AF65-F5344CB8AC3E}">
        <p14:creationId xmlns:p14="http://schemas.microsoft.com/office/powerpoint/2010/main" val="3672430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0273-F188-0466-891B-A091CFA782F1}"/>
              </a:ext>
            </a:extLst>
          </p:cNvPr>
          <p:cNvSpPr>
            <a:spLocks noGrp="1"/>
          </p:cNvSpPr>
          <p:nvPr>
            <p:ph type="title"/>
          </p:nvPr>
        </p:nvSpPr>
        <p:spPr/>
        <p:txBody>
          <a:bodyPr/>
          <a:lstStyle/>
          <a:p>
            <a:endParaRPr lang="en-US"/>
          </a:p>
        </p:txBody>
      </p:sp>
      <p:pic>
        <p:nvPicPr>
          <p:cNvPr id="5" name="Content Placeholder 4" descr="A graph of blue bars&#10;&#10;Description automatically generated">
            <a:extLst>
              <a:ext uri="{FF2B5EF4-FFF2-40B4-BE49-F238E27FC236}">
                <a16:creationId xmlns:a16="http://schemas.microsoft.com/office/drawing/2014/main" id="{D2CC27C8-AC96-F0C4-7F0E-A9EC6BEA0BE1}"/>
              </a:ext>
            </a:extLst>
          </p:cNvPr>
          <p:cNvPicPr>
            <a:picLocks noGrp="1" noChangeAspect="1"/>
          </p:cNvPicPr>
          <p:nvPr>
            <p:ph idx="1"/>
          </p:nvPr>
        </p:nvPicPr>
        <p:blipFill>
          <a:blip r:embed="rId2"/>
          <a:stretch>
            <a:fillRect/>
          </a:stretch>
        </p:blipFill>
        <p:spPr>
          <a:xfrm>
            <a:off x="838200" y="365124"/>
            <a:ext cx="10515599" cy="6378575"/>
          </a:xfrm>
        </p:spPr>
      </p:pic>
    </p:spTree>
    <p:extLst>
      <p:ext uri="{BB962C8B-B14F-4D97-AF65-F5344CB8AC3E}">
        <p14:creationId xmlns:p14="http://schemas.microsoft.com/office/powerpoint/2010/main" val="4143208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hen to Go and Other Fast Facts for Nashville, Tennessee">
            <a:extLst>
              <a:ext uri="{FF2B5EF4-FFF2-40B4-BE49-F238E27FC236}">
                <a16:creationId xmlns:a16="http://schemas.microsoft.com/office/drawing/2014/main" id="{F65F80E2-37D5-63D6-1074-A6C1DC968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2ADCB2-1DDA-5AA8-1C45-388EF6D031E8}"/>
              </a:ext>
            </a:extLst>
          </p:cNvPr>
          <p:cNvSpPr>
            <a:spLocks noGrp="1"/>
          </p:cNvSpPr>
          <p:nvPr>
            <p:ph type="title"/>
          </p:nvPr>
        </p:nvSpPr>
        <p:spPr>
          <a:xfrm>
            <a:off x="838200" y="2979737"/>
            <a:ext cx="10515600" cy="1325563"/>
          </a:xfrm>
        </p:spPr>
        <p:txBody>
          <a:bodyPr>
            <a:normAutofit/>
          </a:bodyPr>
          <a:lstStyle/>
          <a:p>
            <a:pPr algn="ctr"/>
            <a:r>
              <a:rPr lang="en-US" sz="5400" dirty="0">
                <a:solidFill>
                  <a:srgbClr val="FF0000"/>
                </a:solidFill>
                <a:latin typeface="Aharoni" panose="02010803020104030203" pitchFamily="2" charset="-79"/>
                <a:cs typeface="Aharoni" panose="02010803020104030203" pitchFamily="2" charset="-79"/>
              </a:rPr>
              <a:t>Nashville, TN</a:t>
            </a:r>
          </a:p>
        </p:txBody>
      </p:sp>
    </p:spTree>
    <p:extLst>
      <p:ext uri="{BB962C8B-B14F-4D97-AF65-F5344CB8AC3E}">
        <p14:creationId xmlns:p14="http://schemas.microsoft.com/office/powerpoint/2010/main" val="2167409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BB83-D2EE-3DF2-0E55-F61C90C545CA}"/>
              </a:ext>
            </a:extLst>
          </p:cNvPr>
          <p:cNvSpPr>
            <a:spLocks noGrp="1"/>
          </p:cNvSpPr>
          <p:nvPr>
            <p:ph type="title"/>
          </p:nvPr>
        </p:nvSpPr>
        <p:spPr/>
        <p:txBody>
          <a:bodyPr/>
          <a:lstStyle/>
          <a:p>
            <a:endParaRPr lang="en-US"/>
          </a:p>
        </p:txBody>
      </p:sp>
      <p:pic>
        <p:nvPicPr>
          <p:cNvPr id="5" name="Content Placeholder 4" descr="A graph of crime&#10;&#10;Description automatically generated">
            <a:extLst>
              <a:ext uri="{FF2B5EF4-FFF2-40B4-BE49-F238E27FC236}">
                <a16:creationId xmlns:a16="http://schemas.microsoft.com/office/drawing/2014/main" id="{E14F8EF1-B75E-0CB7-076E-45731CD5D37F}"/>
              </a:ext>
            </a:extLst>
          </p:cNvPr>
          <p:cNvPicPr>
            <a:picLocks noGrp="1" noChangeAspect="1"/>
          </p:cNvPicPr>
          <p:nvPr>
            <p:ph idx="1"/>
          </p:nvPr>
        </p:nvPicPr>
        <p:blipFill>
          <a:blip r:embed="rId2"/>
          <a:stretch>
            <a:fillRect/>
          </a:stretch>
        </p:blipFill>
        <p:spPr>
          <a:xfrm>
            <a:off x="838199" y="365125"/>
            <a:ext cx="10515599" cy="6378575"/>
          </a:xfrm>
        </p:spPr>
      </p:pic>
    </p:spTree>
    <p:extLst>
      <p:ext uri="{BB962C8B-B14F-4D97-AF65-F5344CB8AC3E}">
        <p14:creationId xmlns:p14="http://schemas.microsoft.com/office/powerpoint/2010/main" val="3539197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B77D-9769-2790-2359-5263224BD30E}"/>
              </a:ext>
            </a:extLst>
          </p:cNvPr>
          <p:cNvSpPr>
            <a:spLocks noGrp="1"/>
          </p:cNvSpPr>
          <p:nvPr>
            <p:ph type="title"/>
          </p:nvPr>
        </p:nvSpPr>
        <p:spPr/>
        <p:txBody>
          <a:bodyPr/>
          <a:lstStyle/>
          <a:p>
            <a:endParaRPr lang="en-US"/>
          </a:p>
        </p:txBody>
      </p:sp>
      <p:pic>
        <p:nvPicPr>
          <p:cNvPr id="7" name="Picture 6" descr="A graph with blue bars and white text&#10;&#10;Description automatically generated">
            <a:extLst>
              <a:ext uri="{FF2B5EF4-FFF2-40B4-BE49-F238E27FC236}">
                <a16:creationId xmlns:a16="http://schemas.microsoft.com/office/drawing/2014/main" id="{9E99CE92-D88F-07E7-9484-8FDC91C3CC02}"/>
              </a:ext>
            </a:extLst>
          </p:cNvPr>
          <p:cNvPicPr>
            <a:picLocks noChangeAspect="1"/>
          </p:cNvPicPr>
          <p:nvPr/>
        </p:nvPicPr>
        <p:blipFill>
          <a:blip r:embed="rId2"/>
          <a:stretch>
            <a:fillRect/>
          </a:stretch>
        </p:blipFill>
        <p:spPr>
          <a:xfrm>
            <a:off x="657225" y="365125"/>
            <a:ext cx="10815638" cy="6127750"/>
          </a:xfrm>
          <a:prstGeom prst="rect">
            <a:avLst/>
          </a:prstGeom>
        </p:spPr>
      </p:pic>
    </p:spTree>
    <p:extLst>
      <p:ext uri="{BB962C8B-B14F-4D97-AF65-F5344CB8AC3E}">
        <p14:creationId xmlns:p14="http://schemas.microsoft.com/office/powerpoint/2010/main" val="3466061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4DB0-D950-DD2C-B201-661AFE58D4E6}"/>
              </a:ext>
            </a:extLst>
          </p:cNvPr>
          <p:cNvSpPr>
            <a:spLocks noGrp="1"/>
          </p:cNvSpPr>
          <p:nvPr>
            <p:ph type="title"/>
          </p:nvPr>
        </p:nvSpPr>
        <p:spPr/>
        <p:txBody>
          <a:bodyPr/>
          <a:lstStyle/>
          <a:p>
            <a:endParaRPr lang="en-US"/>
          </a:p>
        </p:txBody>
      </p:sp>
      <p:pic>
        <p:nvPicPr>
          <p:cNvPr id="5" name="Content Placeholder 4" descr="A bar graph with numbers and a number of people&#10;&#10;Description automatically generated">
            <a:extLst>
              <a:ext uri="{FF2B5EF4-FFF2-40B4-BE49-F238E27FC236}">
                <a16:creationId xmlns:a16="http://schemas.microsoft.com/office/drawing/2014/main" id="{39EA64A5-2A95-7C4A-899B-8509D34C8ADE}"/>
              </a:ext>
            </a:extLst>
          </p:cNvPr>
          <p:cNvPicPr>
            <a:picLocks noGrp="1" noChangeAspect="1"/>
          </p:cNvPicPr>
          <p:nvPr>
            <p:ph idx="1"/>
          </p:nvPr>
        </p:nvPicPr>
        <p:blipFill>
          <a:blip r:embed="rId2"/>
          <a:stretch>
            <a:fillRect/>
          </a:stretch>
        </p:blipFill>
        <p:spPr>
          <a:xfrm>
            <a:off x="614363" y="365125"/>
            <a:ext cx="10739437" cy="6127750"/>
          </a:xfrm>
        </p:spPr>
      </p:pic>
    </p:spTree>
    <p:extLst>
      <p:ext uri="{BB962C8B-B14F-4D97-AF65-F5344CB8AC3E}">
        <p14:creationId xmlns:p14="http://schemas.microsoft.com/office/powerpoint/2010/main" val="2326449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7175-B185-B872-30FB-DE48DFE58188}"/>
              </a:ext>
            </a:extLst>
          </p:cNvPr>
          <p:cNvSpPr>
            <a:spLocks noGrp="1"/>
          </p:cNvSpPr>
          <p:nvPr>
            <p:ph type="title"/>
          </p:nvPr>
        </p:nvSpPr>
        <p:spPr/>
        <p:txBody>
          <a:bodyPr/>
          <a:lstStyle/>
          <a:p>
            <a:endParaRPr lang="en-US"/>
          </a:p>
        </p:txBody>
      </p:sp>
      <p:pic>
        <p:nvPicPr>
          <p:cNvPr id="5" name="Content Placeholder 4" descr="A bar graph with numbers and lines&#10;&#10;Description automatically generated">
            <a:extLst>
              <a:ext uri="{FF2B5EF4-FFF2-40B4-BE49-F238E27FC236}">
                <a16:creationId xmlns:a16="http://schemas.microsoft.com/office/drawing/2014/main" id="{44BF8F21-B308-8C2D-F5FF-7CF78B10B3C6}"/>
              </a:ext>
            </a:extLst>
          </p:cNvPr>
          <p:cNvPicPr>
            <a:picLocks noGrp="1" noChangeAspect="1"/>
          </p:cNvPicPr>
          <p:nvPr>
            <p:ph idx="1"/>
          </p:nvPr>
        </p:nvPicPr>
        <p:blipFill>
          <a:blip r:embed="rId3"/>
          <a:stretch>
            <a:fillRect/>
          </a:stretch>
        </p:blipFill>
        <p:spPr>
          <a:xfrm>
            <a:off x="838199" y="365125"/>
            <a:ext cx="10515599" cy="6127750"/>
          </a:xfrm>
        </p:spPr>
      </p:pic>
    </p:spTree>
    <p:extLst>
      <p:ext uri="{BB962C8B-B14F-4D97-AF65-F5344CB8AC3E}">
        <p14:creationId xmlns:p14="http://schemas.microsoft.com/office/powerpoint/2010/main" val="727953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7D1C-42E0-BEE4-9D11-15A2A32388D3}"/>
              </a:ext>
            </a:extLst>
          </p:cNvPr>
          <p:cNvSpPr>
            <a:spLocks noGrp="1"/>
          </p:cNvSpPr>
          <p:nvPr>
            <p:ph type="title"/>
          </p:nvPr>
        </p:nvSpPr>
        <p:spPr/>
        <p:txBody>
          <a:bodyPr/>
          <a:lstStyle/>
          <a:p>
            <a:endParaRPr lang="en-US"/>
          </a:p>
        </p:txBody>
      </p:sp>
      <p:pic>
        <p:nvPicPr>
          <p:cNvPr id="5" name="Content Placeholder 4" descr="A graph of blue and white lines&#10;&#10;Description automatically generated">
            <a:extLst>
              <a:ext uri="{FF2B5EF4-FFF2-40B4-BE49-F238E27FC236}">
                <a16:creationId xmlns:a16="http://schemas.microsoft.com/office/drawing/2014/main" id="{502B4B1B-827A-97C7-BA87-7ED23F81F660}"/>
              </a:ext>
            </a:extLst>
          </p:cNvPr>
          <p:cNvPicPr>
            <a:picLocks noGrp="1" noChangeAspect="1"/>
          </p:cNvPicPr>
          <p:nvPr>
            <p:ph idx="1"/>
          </p:nvPr>
        </p:nvPicPr>
        <p:blipFill>
          <a:blip r:embed="rId2"/>
          <a:stretch>
            <a:fillRect/>
          </a:stretch>
        </p:blipFill>
        <p:spPr>
          <a:xfrm>
            <a:off x="557213" y="365125"/>
            <a:ext cx="11301412" cy="6292850"/>
          </a:xfrm>
        </p:spPr>
      </p:pic>
    </p:spTree>
    <p:extLst>
      <p:ext uri="{BB962C8B-B14F-4D97-AF65-F5344CB8AC3E}">
        <p14:creationId xmlns:p14="http://schemas.microsoft.com/office/powerpoint/2010/main" val="1857246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986-80BA-9991-AA42-0E6C6AB1AF2D}"/>
              </a:ext>
            </a:extLst>
          </p:cNvPr>
          <p:cNvSpPr>
            <a:spLocks noGrp="1"/>
          </p:cNvSpPr>
          <p:nvPr>
            <p:ph type="title"/>
          </p:nvPr>
        </p:nvSpPr>
        <p:spPr/>
        <p:txBody>
          <a:bodyPr/>
          <a:lstStyle/>
          <a:p>
            <a:pPr algn="ctr"/>
            <a:r>
              <a:rPr lang="en-US" dirty="0">
                <a:latin typeface="Aharoni" panose="02010803020104030203" pitchFamily="2" charset="-79"/>
                <a:cs typeface="Aharoni" panose="02010803020104030203" pitchFamily="2" charset="-79"/>
              </a:rPr>
              <a:t>Where?</a:t>
            </a:r>
          </a:p>
        </p:txBody>
      </p:sp>
      <p:sp>
        <p:nvSpPr>
          <p:cNvPr id="3" name="Content Placeholder 2">
            <a:extLst>
              <a:ext uri="{FF2B5EF4-FFF2-40B4-BE49-F238E27FC236}">
                <a16:creationId xmlns:a16="http://schemas.microsoft.com/office/drawing/2014/main" id="{72F65D89-C69B-8EE8-3DF8-9C128BC7FA73}"/>
              </a:ext>
            </a:extLst>
          </p:cNvPr>
          <p:cNvSpPr>
            <a:spLocks noGrp="1"/>
          </p:cNvSpPr>
          <p:nvPr>
            <p:ph idx="1"/>
          </p:nvPr>
        </p:nvSpPr>
        <p:spPr>
          <a:xfrm>
            <a:off x="838200" y="1343025"/>
            <a:ext cx="10515600" cy="4833938"/>
          </a:xfrm>
        </p:spPr>
        <p:txBody>
          <a:bodyPr>
            <a:normAutofit fontScale="92500"/>
          </a:bodyPr>
          <a:lstStyle/>
          <a:p>
            <a:pPr marL="0" indent="0">
              <a:buNone/>
            </a:pPr>
            <a:r>
              <a:rPr lang="en-US" sz="36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The data from Nashville, TN, is provided by the Metro Nashville Police Department, Information Technology, </a:t>
            </a:r>
          </a:p>
          <a:p>
            <a:pPr marL="0" indent="0">
              <a:buNone/>
            </a:pPr>
            <a:endParaRPr lang="en-US" sz="3600" kern="100" dirty="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US" sz="3600" kern="1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For Louisville, KY, the </a:t>
            </a:r>
            <a:r>
              <a:rPr lang="en-US" sz="3600" kern="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Crime report data is provided for Louisville Metro Police Divisions</a:t>
            </a:r>
          </a:p>
          <a:p>
            <a:pPr marL="0" indent="0">
              <a:buNone/>
            </a:pPr>
            <a:endParaRPr lang="en-US" sz="3600" kern="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endParaRPr>
          </a:p>
          <a:p>
            <a:pPr marL="0" indent="0">
              <a:buNone/>
            </a:pPr>
            <a:endParaRPr lang="en-US" sz="3600" kern="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endParaRPr>
          </a:p>
          <a:p>
            <a:pPr marL="0" indent="0">
              <a:buNone/>
            </a:pPr>
            <a:r>
              <a:rPr lang="en-US" sz="3600" kern="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Birmingham, AL, is provided by four different police precincts, East, West, North, and South Police Precincts. </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73378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strips(downLeft)">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3734-2D9D-0192-333C-29FF2276D133}"/>
              </a:ext>
            </a:extLst>
          </p:cNvPr>
          <p:cNvSpPr>
            <a:spLocks noGrp="1"/>
          </p:cNvSpPr>
          <p:nvPr>
            <p:ph type="title"/>
          </p:nvPr>
        </p:nvSpPr>
        <p:spPr/>
        <p:txBody>
          <a:bodyPr/>
          <a:lstStyle/>
          <a:p>
            <a:endParaRPr lang="en-US"/>
          </a:p>
        </p:txBody>
      </p:sp>
      <p:pic>
        <p:nvPicPr>
          <p:cNvPr id="5" name="Content Placeholder 4" descr="A graph of blue bars&#10;&#10;Description automatically generated">
            <a:extLst>
              <a:ext uri="{FF2B5EF4-FFF2-40B4-BE49-F238E27FC236}">
                <a16:creationId xmlns:a16="http://schemas.microsoft.com/office/drawing/2014/main" id="{EAA42572-F9E3-CC64-86BC-FC5FBD5CCA2B}"/>
              </a:ext>
            </a:extLst>
          </p:cNvPr>
          <p:cNvPicPr>
            <a:picLocks noGrp="1" noChangeAspect="1"/>
          </p:cNvPicPr>
          <p:nvPr>
            <p:ph idx="1"/>
          </p:nvPr>
        </p:nvPicPr>
        <p:blipFill>
          <a:blip r:embed="rId2"/>
          <a:stretch>
            <a:fillRect/>
          </a:stretch>
        </p:blipFill>
        <p:spPr>
          <a:xfrm>
            <a:off x="6223000" y="365125"/>
            <a:ext cx="5794375" cy="5844381"/>
          </a:xfrm>
        </p:spPr>
      </p:pic>
      <p:pic>
        <p:nvPicPr>
          <p:cNvPr id="7" name="Picture 6" descr="A graph with numbers and lines&#10;&#10;Description automatically generated">
            <a:extLst>
              <a:ext uri="{FF2B5EF4-FFF2-40B4-BE49-F238E27FC236}">
                <a16:creationId xmlns:a16="http://schemas.microsoft.com/office/drawing/2014/main" id="{26305DB9-A4E1-FFB3-E8E4-429AA33488CC}"/>
              </a:ext>
            </a:extLst>
          </p:cNvPr>
          <p:cNvPicPr>
            <a:picLocks noChangeAspect="1"/>
          </p:cNvPicPr>
          <p:nvPr/>
        </p:nvPicPr>
        <p:blipFill>
          <a:blip r:embed="rId3"/>
          <a:stretch>
            <a:fillRect/>
          </a:stretch>
        </p:blipFill>
        <p:spPr>
          <a:xfrm>
            <a:off x="174625" y="365125"/>
            <a:ext cx="6048375" cy="5844381"/>
          </a:xfrm>
          <a:prstGeom prst="rect">
            <a:avLst/>
          </a:prstGeom>
        </p:spPr>
      </p:pic>
    </p:spTree>
    <p:extLst>
      <p:ext uri="{BB962C8B-B14F-4D97-AF65-F5344CB8AC3E}">
        <p14:creationId xmlns:p14="http://schemas.microsoft.com/office/powerpoint/2010/main" val="394287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1862-DF22-63E0-955A-968AA24E18F8}"/>
              </a:ext>
            </a:extLst>
          </p:cNvPr>
          <p:cNvSpPr>
            <a:spLocks noGrp="1"/>
          </p:cNvSpPr>
          <p:nvPr>
            <p:ph type="title"/>
          </p:nvPr>
        </p:nvSpPr>
        <p:spPr/>
        <p:txBody>
          <a:bodyPr/>
          <a:lstStyle/>
          <a:p>
            <a:endParaRPr lang="en-US"/>
          </a:p>
        </p:txBody>
      </p:sp>
      <p:pic>
        <p:nvPicPr>
          <p:cNvPr id="4" name="slide2" descr="Nashville 2023 Crime Count by Month">
            <a:extLst>
              <a:ext uri="{FF2B5EF4-FFF2-40B4-BE49-F238E27FC236}">
                <a16:creationId xmlns:a16="http://schemas.microsoft.com/office/drawing/2014/main" id="{7BE3F8B6-C34A-6EF8-5EE3-2A83CAC808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65124"/>
            <a:ext cx="10734675" cy="6321425"/>
          </a:xfrm>
          <a:prstGeom prst="rect">
            <a:avLst/>
          </a:prstGeom>
        </p:spPr>
      </p:pic>
    </p:spTree>
    <p:extLst>
      <p:ext uri="{BB962C8B-B14F-4D97-AF65-F5344CB8AC3E}">
        <p14:creationId xmlns:p14="http://schemas.microsoft.com/office/powerpoint/2010/main" val="3888468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Nashville 2023 Crime Count by week">
            <a:extLst>
              <a:ext uri="{FF2B5EF4-FFF2-40B4-BE49-F238E27FC236}">
                <a16:creationId xmlns:a16="http://schemas.microsoft.com/office/drawing/2014/main" id="{4B77F7E3-9A32-4502-B285-3C84E3A93756}"/>
              </a:ext>
            </a:extLst>
          </p:cNvPr>
          <p:cNvPicPr>
            <a:picLocks noChangeAspect="1"/>
          </p:cNvPicPr>
          <p:nvPr/>
        </p:nvPicPr>
        <p:blipFill rotWithShape="1">
          <a:blip r:embed="rId2">
            <a:extLst>
              <a:ext uri="{28A0092B-C50C-407E-A947-70E740481C1C}">
                <a14:useLocalDpi xmlns:a14="http://schemas.microsoft.com/office/drawing/2010/main" val="0"/>
              </a:ext>
            </a:extLst>
          </a:blip>
          <a:srcRect r="27568"/>
          <a:stretch/>
        </p:blipFill>
        <p:spPr>
          <a:xfrm>
            <a:off x="1145628" y="100012"/>
            <a:ext cx="9974318" cy="6657975"/>
          </a:xfrm>
          <a:prstGeom prst="rect">
            <a:avLst/>
          </a:prstGeom>
        </p:spPr>
      </p:pic>
    </p:spTree>
    <p:extLst>
      <p:ext uri="{BB962C8B-B14F-4D97-AF65-F5344CB8AC3E}">
        <p14:creationId xmlns:p14="http://schemas.microsoft.com/office/powerpoint/2010/main" val="300323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792B8-1EA7-7A64-9C07-C84D60905DF4}"/>
              </a:ext>
            </a:extLst>
          </p:cNvPr>
          <p:cNvSpPr>
            <a:spLocks noGrp="1"/>
          </p:cNvSpPr>
          <p:nvPr>
            <p:ph type="title"/>
          </p:nvPr>
        </p:nvSpPr>
        <p:spPr/>
        <p:txBody>
          <a:bodyPr>
            <a:normAutofit/>
          </a:bodyPr>
          <a:lstStyle/>
          <a:p>
            <a:pPr algn="ctr"/>
            <a:r>
              <a:rPr lang="en-US" sz="3200" dirty="0">
                <a:latin typeface="Aharoni" panose="02010803020104030203" pitchFamily="2" charset="-79"/>
                <a:cs typeface="Aharoni" panose="02010803020104030203" pitchFamily="2" charset="-79"/>
              </a:rPr>
              <a:t>Unemployed Population and Crime Count by Year in Nashville</a:t>
            </a:r>
          </a:p>
        </p:txBody>
      </p:sp>
      <p:pic>
        <p:nvPicPr>
          <p:cNvPr id="13" name="Content Placeholder 12" descr="A graph of a number of people&#10;&#10;Description automatically generated">
            <a:extLst>
              <a:ext uri="{FF2B5EF4-FFF2-40B4-BE49-F238E27FC236}">
                <a16:creationId xmlns:a16="http://schemas.microsoft.com/office/drawing/2014/main" id="{8E79AFE4-74E1-BB49-B352-548C8398D7B0}"/>
              </a:ext>
            </a:extLst>
          </p:cNvPr>
          <p:cNvPicPr>
            <a:picLocks noGrp="1" noChangeAspect="1"/>
          </p:cNvPicPr>
          <p:nvPr>
            <p:ph idx="1"/>
          </p:nvPr>
        </p:nvPicPr>
        <p:blipFill>
          <a:blip r:embed="rId3"/>
          <a:stretch>
            <a:fillRect/>
          </a:stretch>
        </p:blipFill>
        <p:spPr>
          <a:xfrm>
            <a:off x="838200" y="1690688"/>
            <a:ext cx="10377488" cy="4981575"/>
          </a:xfrm>
        </p:spPr>
      </p:pic>
    </p:spTree>
    <p:extLst>
      <p:ext uri="{BB962C8B-B14F-4D97-AF65-F5344CB8AC3E}">
        <p14:creationId xmlns:p14="http://schemas.microsoft.com/office/powerpoint/2010/main" val="355016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D6E7-2C34-B821-1202-5A5FC3C8248D}"/>
              </a:ext>
            </a:extLst>
          </p:cNvPr>
          <p:cNvSpPr>
            <a:spLocks noGrp="1"/>
          </p:cNvSpPr>
          <p:nvPr>
            <p:ph type="title"/>
          </p:nvPr>
        </p:nvSpPr>
        <p:spPr/>
        <p:txBody>
          <a:bodyPr/>
          <a:lstStyle/>
          <a:p>
            <a:endParaRPr lang="en-US"/>
          </a:p>
        </p:txBody>
      </p:sp>
      <p:pic>
        <p:nvPicPr>
          <p:cNvPr id="5" name="Content Placeholder 4" descr="A graph of crime in louisville&#10;&#10;Description automatically generated">
            <a:extLst>
              <a:ext uri="{FF2B5EF4-FFF2-40B4-BE49-F238E27FC236}">
                <a16:creationId xmlns:a16="http://schemas.microsoft.com/office/drawing/2014/main" id="{6295F5C1-EFDE-1AD0-A540-561A687A5658}"/>
              </a:ext>
            </a:extLst>
          </p:cNvPr>
          <p:cNvPicPr>
            <a:picLocks noGrp="1" noChangeAspect="1"/>
          </p:cNvPicPr>
          <p:nvPr>
            <p:ph idx="1"/>
          </p:nvPr>
        </p:nvPicPr>
        <p:blipFill>
          <a:blip r:embed="rId2"/>
          <a:stretch>
            <a:fillRect/>
          </a:stretch>
        </p:blipFill>
        <p:spPr>
          <a:xfrm>
            <a:off x="111125" y="0"/>
            <a:ext cx="6426200" cy="3949700"/>
          </a:xfrm>
        </p:spPr>
      </p:pic>
      <p:pic>
        <p:nvPicPr>
          <p:cNvPr id="7" name="Picture 6" descr="A graph of crime in birmingham&#10;&#10;Description automatically generated">
            <a:extLst>
              <a:ext uri="{FF2B5EF4-FFF2-40B4-BE49-F238E27FC236}">
                <a16:creationId xmlns:a16="http://schemas.microsoft.com/office/drawing/2014/main" id="{E69640A7-D073-D04D-22DC-C73C4403F81E}"/>
              </a:ext>
            </a:extLst>
          </p:cNvPr>
          <p:cNvPicPr>
            <a:picLocks noChangeAspect="1"/>
          </p:cNvPicPr>
          <p:nvPr/>
        </p:nvPicPr>
        <p:blipFill>
          <a:blip r:embed="rId3"/>
          <a:stretch>
            <a:fillRect/>
          </a:stretch>
        </p:blipFill>
        <p:spPr>
          <a:xfrm>
            <a:off x="6886575" y="125412"/>
            <a:ext cx="5194300" cy="3949700"/>
          </a:xfrm>
          <a:prstGeom prst="rect">
            <a:avLst/>
          </a:prstGeom>
        </p:spPr>
      </p:pic>
      <p:pic>
        <p:nvPicPr>
          <p:cNvPr id="9" name="Picture 8" descr="A graph of crime&#10;&#10;Description automatically generated">
            <a:extLst>
              <a:ext uri="{FF2B5EF4-FFF2-40B4-BE49-F238E27FC236}">
                <a16:creationId xmlns:a16="http://schemas.microsoft.com/office/drawing/2014/main" id="{786598C4-F6D6-CF90-2DE7-01D15A9C4FAD}"/>
              </a:ext>
            </a:extLst>
          </p:cNvPr>
          <p:cNvPicPr>
            <a:picLocks noChangeAspect="1"/>
          </p:cNvPicPr>
          <p:nvPr/>
        </p:nvPicPr>
        <p:blipFill>
          <a:blip r:embed="rId4"/>
          <a:stretch>
            <a:fillRect/>
          </a:stretch>
        </p:blipFill>
        <p:spPr>
          <a:xfrm>
            <a:off x="1909763" y="4314825"/>
            <a:ext cx="7772400" cy="2417763"/>
          </a:xfrm>
          <a:prstGeom prst="rect">
            <a:avLst/>
          </a:prstGeom>
        </p:spPr>
      </p:pic>
    </p:spTree>
    <p:extLst>
      <p:ext uri="{BB962C8B-B14F-4D97-AF65-F5344CB8AC3E}">
        <p14:creationId xmlns:p14="http://schemas.microsoft.com/office/powerpoint/2010/main" val="413338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CB3C-CE80-858D-D001-05D4AD3CE67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4848CF-CB9E-6EE4-B41D-46BC07C3EC8B}"/>
              </a:ext>
            </a:extLst>
          </p:cNvPr>
          <p:cNvPicPr>
            <a:picLocks noGrp="1" noChangeAspect="1"/>
          </p:cNvPicPr>
          <p:nvPr>
            <p:ph idx="1"/>
          </p:nvPr>
        </p:nvPicPr>
        <p:blipFill rotWithShape="1">
          <a:blip r:embed="rId2"/>
          <a:srcRect b="14008"/>
          <a:stretch/>
        </p:blipFill>
        <p:spPr>
          <a:xfrm>
            <a:off x="371475" y="228600"/>
            <a:ext cx="11601449" cy="6443663"/>
          </a:xfrm>
        </p:spPr>
      </p:pic>
    </p:spTree>
    <p:extLst>
      <p:ext uri="{BB962C8B-B14F-4D97-AF65-F5344CB8AC3E}">
        <p14:creationId xmlns:p14="http://schemas.microsoft.com/office/powerpoint/2010/main" val="1073469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51AB-8850-A95D-E504-B71D4CFA6F8C}"/>
              </a:ext>
            </a:extLst>
          </p:cNvPr>
          <p:cNvSpPr>
            <a:spLocks noGrp="1"/>
          </p:cNvSpPr>
          <p:nvPr>
            <p:ph type="title"/>
          </p:nvPr>
        </p:nvSpPr>
        <p:spPr>
          <a:xfrm>
            <a:off x="838200" y="100013"/>
            <a:ext cx="10515600" cy="971551"/>
          </a:xfrm>
        </p:spPr>
        <p:txBody>
          <a:bodyPr>
            <a:normAutofit/>
          </a:bodyPr>
          <a:lstStyle/>
          <a:p>
            <a:pPr algn="ctr"/>
            <a:r>
              <a:rPr lang="en-US" dirty="0">
                <a:latin typeface="Aharoni" panose="02010803020104030203" pitchFamily="2" charset="-79"/>
                <a:cs typeface="Aharoni" panose="02010803020104030203" pitchFamily="2" charset="-79"/>
              </a:rPr>
              <a:t>Conclusion and Recommendation?</a:t>
            </a:r>
          </a:p>
        </p:txBody>
      </p:sp>
      <p:pic>
        <p:nvPicPr>
          <p:cNvPr id="10242" name="Picture 2" descr="New research examines the cost of crime in the U.S., estimated to be $2.6  trillion in a single year | Vanderbilt University">
            <a:extLst>
              <a:ext uri="{FF2B5EF4-FFF2-40B4-BE49-F238E27FC236}">
                <a16:creationId xmlns:a16="http://schemas.microsoft.com/office/drawing/2014/main" id="{465931F3-C861-FB13-237B-3E88EDB211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4424" y="942975"/>
            <a:ext cx="10239375" cy="523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126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B289-CD61-156D-CCA6-D6AD07AD2593}"/>
              </a:ext>
            </a:extLst>
          </p:cNvPr>
          <p:cNvSpPr>
            <a:spLocks noGrp="1"/>
          </p:cNvSpPr>
          <p:nvPr>
            <p:ph type="title"/>
          </p:nvPr>
        </p:nvSpPr>
        <p:spPr>
          <a:xfrm>
            <a:off x="190500" y="165100"/>
            <a:ext cx="11687175" cy="1325563"/>
          </a:xfrm>
        </p:spPr>
        <p:txBody>
          <a:bodyPr/>
          <a:lstStyle/>
          <a:p>
            <a:pPr algn="ctr"/>
            <a:r>
              <a:rPr lang="en-US" dirty="0">
                <a:latin typeface="Aharoni" panose="02010803020104030203" pitchFamily="2" charset="-79"/>
                <a:cs typeface="Aharoni" panose="02010803020104030203" pitchFamily="2" charset="-79"/>
              </a:rPr>
              <a:t>Data Gathering, cleaning and Manipulation</a:t>
            </a:r>
          </a:p>
        </p:txBody>
      </p:sp>
      <p:sp>
        <p:nvSpPr>
          <p:cNvPr id="3" name="Content Placeholder 2">
            <a:extLst>
              <a:ext uri="{FF2B5EF4-FFF2-40B4-BE49-F238E27FC236}">
                <a16:creationId xmlns:a16="http://schemas.microsoft.com/office/drawing/2014/main" id="{8F5042B4-80E1-1369-4567-E2D1F89D83FC}"/>
              </a:ext>
            </a:extLst>
          </p:cNvPr>
          <p:cNvSpPr>
            <a:spLocks noGrp="1"/>
          </p:cNvSpPr>
          <p:nvPr>
            <p:ph idx="1"/>
          </p:nvPr>
        </p:nvSpPr>
        <p:spPr>
          <a:xfrm>
            <a:off x="314325" y="1157288"/>
            <a:ext cx="11687175" cy="5019675"/>
          </a:xfrm>
        </p:spPr>
        <p:txBody>
          <a:bodyPr>
            <a:normAutofit fontScale="40000" lnSpcReduction="20000"/>
          </a:bodyPr>
          <a:lstStyle/>
          <a:p>
            <a:pPr marL="0" indent="0">
              <a:buNone/>
            </a:pPr>
            <a:endParaRPr lang="en-US" dirty="0"/>
          </a:p>
          <a:p>
            <a:pPr marL="0" indent="0">
              <a:buNone/>
            </a:pPr>
            <a:r>
              <a:rPr lang="en-US" sz="6500" u="sng" kern="0" dirty="0">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https://data.nashville.gov/Police/Metro-Nashville-Police-Department-Incidents/2u6v-ujjs/about_data</a:t>
            </a:r>
            <a:endParaRPr lang="en-US" sz="6500" u="sng" kern="0" dirty="0">
              <a:effectLst/>
              <a:ea typeface="Calibri" panose="020F0502020204030204" pitchFamily="34" charset="0"/>
              <a:cs typeface="Times New Roman" panose="02020603050405020304" pitchFamily="18" charset="0"/>
            </a:endParaRPr>
          </a:p>
          <a:p>
            <a:pPr marL="0" indent="0">
              <a:buNone/>
            </a:pPr>
            <a:endParaRPr lang="en-US" sz="6500" kern="100" dirty="0">
              <a:effectLst/>
              <a:ea typeface="Calibri" panose="020F0502020204030204" pitchFamily="34" charset="0"/>
              <a:cs typeface="Times New Roman" panose="02020603050405020304" pitchFamily="18" charset="0"/>
            </a:endParaRPr>
          </a:p>
          <a:p>
            <a:pPr marL="0" indent="0">
              <a:buNone/>
            </a:pPr>
            <a:r>
              <a:rPr lang="en-US" sz="6500" u="sng" kern="0" dirty="0">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https://data.louisvilleky.gov/datasets/LOJIC::louisville-metro-ky-crime-data-2023/explore</a:t>
            </a:r>
            <a:r>
              <a:rPr lang="en-US" sz="6500" kern="0" dirty="0">
                <a:effectLst/>
                <a:ea typeface="Calibri" panose="020F0502020204030204" pitchFamily="34" charset="0"/>
                <a:cs typeface="Times New Roman" panose="02020603050405020304" pitchFamily="18" charset="0"/>
              </a:rPr>
              <a:t> </a:t>
            </a:r>
          </a:p>
          <a:p>
            <a:pPr marL="0" indent="0">
              <a:buNone/>
            </a:pPr>
            <a:endParaRPr lang="en-US" sz="6500" kern="0" dirty="0">
              <a:effectLst/>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6500" u="sng" kern="100" dirty="0">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https://data.birminghamal.gov/dataset/east-precinct-crime-data</a:t>
            </a:r>
            <a:endParaRPr lang="en-US" sz="6500" kern="100" dirty="0">
              <a:effectLst/>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6500" u="sng" kern="100" dirty="0">
                <a:effectLst/>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https://data.birminghamal.gov/dataset/south-precinct-crime-data</a:t>
            </a:r>
            <a:endParaRPr lang="en-US" sz="6500" kern="100" dirty="0">
              <a:effectLst/>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6500" u="sng" kern="100" dirty="0">
                <a:effectLst/>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https://data.birminghamal.gov/dataset/north-precinct-crime-data</a:t>
            </a:r>
            <a:r>
              <a:rPr lang="en-US" sz="6500" kern="100" dirty="0">
                <a:effectLst/>
                <a:ea typeface="Calibri" panose="020F0502020204030204" pitchFamily="34" charset="0"/>
                <a:cs typeface="Times New Roman" panose="02020603050405020304" pitchFamily="18" charset="0"/>
              </a:rPr>
              <a:t> </a:t>
            </a:r>
          </a:p>
          <a:p>
            <a:pPr marL="0" marR="0" indent="0">
              <a:spcBef>
                <a:spcPts val="0"/>
              </a:spcBef>
              <a:spcAft>
                <a:spcPts val="0"/>
              </a:spcAft>
              <a:buNone/>
            </a:pPr>
            <a:r>
              <a:rPr lang="en-US" sz="6500" u="sng" kern="100" dirty="0">
                <a:effectLst/>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https://data.birminghamal.gov/dataset/west-precinct-crime-data</a:t>
            </a:r>
            <a:r>
              <a:rPr lang="en-US" sz="6500" kern="100" dirty="0">
                <a:effectLst/>
                <a:ea typeface="Calibri" panose="020F0502020204030204" pitchFamily="34" charset="0"/>
                <a:cs typeface="Times New Roman" panose="02020603050405020304" pitchFamily="18" charset="0"/>
              </a:rPr>
              <a:t> </a:t>
            </a:r>
          </a:p>
          <a:p>
            <a:pPr marL="0" indent="0">
              <a:buNone/>
            </a:pPr>
            <a:endParaRPr lang="en-US" sz="5000" dirty="0"/>
          </a:p>
          <a:p>
            <a:pPr marL="0" indent="0">
              <a:buNone/>
            </a:pPr>
            <a:endParaRPr lang="en-US" sz="5000" dirty="0"/>
          </a:p>
          <a:p>
            <a:pPr marL="0" indent="0">
              <a:buNone/>
            </a:pPr>
            <a:endParaRPr lang="en-US" sz="5000" dirty="0"/>
          </a:p>
          <a:p>
            <a:pPr marL="0" indent="0">
              <a:buNone/>
            </a:pPr>
            <a:r>
              <a:rPr lang="en-US" sz="5000" dirty="0"/>
              <a:t>Cleaned data within Python using </a:t>
            </a:r>
            <a:r>
              <a:rPr lang="en-US" sz="5000" dirty="0" err="1"/>
              <a:t>dropna</a:t>
            </a:r>
            <a:r>
              <a:rPr lang="en-US" sz="5000" dirty="0"/>
              <a:t> and </a:t>
            </a:r>
            <a:r>
              <a:rPr lang="en-US" sz="5000" dirty="0" err="1"/>
              <a:t>pd.datetime</a:t>
            </a:r>
            <a:r>
              <a:rPr lang="en-US" sz="5000" dirty="0"/>
              <a:t> month/year</a:t>
            </a:r>
          </a:p>
          <a:p>
            <a:pPr marL="0" indent="0">
              <a:buNone/>
            </a:pPr>
            <a:endParaRPr lang="en-US" dirty="0"/>
          </a:p>
        </p:txBody>
      </p:sp>
    </p:spTree>
    <p:extLst>
      <p:ext uri="{BB962C8B-B14F-4D97-AF65-F5344CB8AC3E}">
        <p14:creationId xmlns:p14="http://schemas.microsoft.com/office/powerpoint/2010/main" val="398093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arn(inVertic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arn(inVertic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barn(inVertical)">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F83B-9FBE-9BDA-F8F8-B9F6A8ECCA83}"/>
              </a:ext>
            </a:extLst>
          </p:cNvPr>
          <p:cNvSpPr>
            <a:spLocks noGrp="1"/>
          </p:cNvSpPr>
          <p:nvPr>
            <p:ph type="title"/>
          </p:nvPr>
        </p:nvSpPr>
        <p:spPr>
          <a:xfrm>
            <a:off x="838200" y="117476"/>
            <a:ext cx="10515600" cy="1168400"/>
          </a:xfrm>
        </p:spPr>
        <p:txBody>
          <a:bodyPr/>
          <a:lstStyle/>
          <a:p>
            <a:pPr algn="ctr"/>
            <a:r>
              <a:rPr lang="en-US" sz="4400" kern="100" dirty="0">
                <a:effectLst/>
                <a:latin typeface="Aharoni" panose="020F0502020204030204" pitchFamily="34" charset="0"/>
                <a:ea typeface="Calibri" panose="020F0502020204030204" pitchFamily="34" charset="0"/>
                <a:cs typeface="Aharoni" panose="020F0502020204030204" pitchFamily="34" charset="0"/>
              </a:rPr>
              <a:t>Unemployment Data</a:t>
            </a:r>
            <a:endParaRPr lang="en-US" dirty="0">
              <a:latin typeface="Aharoni" panose="020F0502020204030204" pitchFamily="34" charset="0"/>
              <a:cs typeface="Aharoni" panose="020F0502020204030204" pitchFamily="34" charset="0"/>
            </a:endParaRPr>
          </a:p>
        </p:txBody>
      </p:sp>
      <p:sp>
        <p:nvSpPr>
          <p:cNvPr id="3" name="Content Placeholder 2">
            <a:extLst>
              <a:ext uri="{FF2B5EF4-FFF2-40B4-BE49-F238E27FC236}">
                <a16:creationId xmlns:a16="http://schemas.microsoft.com/office/drawing/2014/main" id="{5CB4340C-2759-F64F-3BD6-F9086FEE510A}"/>
              </a:ext>
            </a:extLst>
          </p:cNvPr>
          <p:cNvSpPr>
            <a:spLocks noGrp="1"/>
          </p:cNvSpPr>
          <p:nvPr>
            <p:ph idx="1"/>
          </p:nvPr>
        </p:nvSpPr>
        <p:spPr>
          <a:xfrm>
            <a:off x="528639" y="1443038"/>
            <a:ext cx="11158536" cy="4733925"/>
          </a:xfrm>
        </p:spPr>
        <p:txBody>
          <a:bodyPr/>
          <a:lstStyle/>
          <a:p>
            <a:pPr marL="0" marR="0" indent="0">
              <a:spcBef>
                <a:spcPts val="0"/>
              </a:spcBef>
              <a:spcAft>
                <a:spcPts val="0"/>
              </a:spcAft>
              <a:buNone/>
            </a:pPr>
            <a:r>
              <a:rPr lang="en-US" sz="2800" u="sng" kern="0" dirty="0">
                <a:effectLst/>
                <a:ea typeface="Calibri" panose="020F0502020204030204" pitchFamily="34" charset="0"/>
                <a:cs typeface="AppleSystemUIFont"/>
                <a:hlinkClick r:id="rId2">
                  <a:extLst>
                    <a:ext uri="{A12FA001-AC4F-418D-AE19-62706E023703}">
                      <ahyp:hlinkClr xmlns:ahyp="http://schemas.microsoft.com/office/drawing/2018/hyperlinkcolor" val="tx"/>
                    </a:ext>
                  </a:extLst>
                </a:hlinkClick>
              </a:rPr>
              <a:t>https://beta.bls.gov/dataViewer/view/timeseries/LAUMT213114000000003</a:t>
            </a:r>
            <a:r>
              <a:rPr lang="en-US" sz="2800" kern="0" dirty="0">
                <a:effectLst/>
                <a:ea typeface="Calibri" panose="020F0502020204030204" pitchFamily="34" charset="0"/>
                <a:cs typeface="AppleSystemUIFont"/>
              </a:rPr>
              <a:t> </a:t>
            </a:r>
            <a:endParaRPr lang="en-US" sz="2800" kern="100" dirty="0">
              <a:effectLst/>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2800" kern="100" dirty="0">
                <a:effectLst/>
                <a:ea typeface="Calibri" panose="020F0502020204030204" pitchFamily="34" charset="0"/>
                <a:cs typeface="Times New Roman" panose="02020603050405020304" pitchFamily="18" charset="0"/>
              </a:rPr>
              <a:t> </a:t>
            </a:r>
          </a:p>
          <a:p>
            <a:pPr marL="0" marR="0" indent="0">
              <a:spcBef>
                <a:spcPts val="0"/>
              </a:spcBef>
              <a:spcAft>
                <a:spcPts val="0"/>
              </a:spcAft>
              <a:buNone/>
            </a:pPr>
            <a:endParaRPr lang="en-US" sz="2800" kern="100" dirty="0">
              <a:effectLst/>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2800" u="sng" kern="0" dirty="0">
                <a:effectLst/>
                <a:ea typeface="Calibri" panose="020F0502020204030204" pitchFamily="34" charset="0"/>
                <a:cs typeface="AppleSystemUIFont"/>
                <a:hlinkClick r:id="rId3">
                  <a:extLst>
                    <a:ext uri="{A12FA001-AC4F-418D-AE19-62706E023703}">
                      <ahyp:hlinkClr xmlns:ahyp="http://schemas.microsoft.com/office/drawing/2018/hyperlinkcolor" val="tx"/>
                    </a:ext>
                  </a:extLst>
                </a:hlinkClick>
              </a:rPr>
              <a:t>https://beta.bls.gov/dataViewer/view/timeseries/LAUMT011382000000003</a:t>
            </a:r>
            <a:r>
              <a:rPr lang="en-US" sz="2800" kern="0" dirty="0">
                <a:effectLst/>
                <a:ea typeface="Calibri" panose="020F0502020204030204" pitchFamily="34" charset="0"/>
                <a:cs typeface="AppleSystemUIFont"/>
              </a:rPr>
              <a:t> </a:t>
            </a:r>
            <a:endParaRPr lang="en-US" sz="2800" kern="100" dirty="0">
              <a:effectLst/>
              <a:ea typeface="Calibri" panose="020F0502020204030204" pitchFamily="34" charset="0"/>
              <a:cs typeface="Times New Roman" panose="02020603050405020304" pitchFamily="18" charset="0"/>
            </a:endParaRPr>
          </a:p>
          <a:p>
            <a:pPr marL="0" indent="0">
              <a:buNone/>
            </a:pPr>
            <a:endParaRPr lang="en-US" dirty="0"/>
          </a:p>
          <a:p>
            <a:pPr marL="0" indent="0">
              <a:buNone/>
            </a:pPr>
            <a:r>
              <a:rPr lang="en-US" sz="2800" u="sng" kern="0" dirty="0">
                <a:effectLst/>
                <a:ea typeface="Calibri" panose="020F0502020204030204" pitchFamily="34" charset="0"/>
                <a:cs typeface="AppleSystemUIFont"/>
                <a:hlinkClick r:id="rId4">
                  <a:extLst>
                    <a:ext uri="{A12FA001-AC4F-418D-AE19-62706E023703}">
                      <ahyp:hlinkClr xmlns:ahyp="http://schemas.microsoft.com/office/drawing/2018/hyperlinkcolor" val="tx"/>
                    </a:ext>
                  </a:extLst>
                </a:hlinkClick>
              </a:rPr>
              <a:t>https://beta.bls.gov/dataViewer/view/timeseries/LAUCA474000000000004</a:t>
            </a:r>
            <a:r>
              <a:rPr lang="en-US" sz="2800" kern="0" dirty="0">
                <a:effectLst/>
                <a:ea typeface="Calibri" panose="020F0502020204030204" pitchFamily="34" charset="0"/>
                <a:cs typeface="AppleSystemUIFont"/>
              </a:rPr>
              <a:t>  </a:t>
            </a:r>
            <a:endParaRPr lang="en-US" sz="2800" kern="100" dirty="0">
              <a:effectLst/>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9962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E228E-03AF-87A8-8360-B75F2342195D}"/>
              </a:ext>
            </a:extLst>
          </p:cNvPr>
          <p:cNvSpPr>
            <a:spLocks noGrp="1"/>
          </p:cNvSpPr>
          <p:nvPr>
            <p:ph type="title"/>
          </p:nvPr>
        </p:nvSpPr>
        <p:spPr>
          <a:xfrm>
            <a:off x="838200" y="0"/>
            <a:ext cx="10515600" cy="957263"/>
          </a:xfrm>
        </p:spPr>
        <p:txBody>
          <a:bodyPr>
            <a:normAutofit/>
          </a:bodyPr>
          <a:lstStyle/>
          <a:p>
            <a:r>
              <a:rPr lang="en-US" dirty="0">
                <a:latin typeface="Aharoni" panose="02010803020104030203" pitchFamily="2" charset="-79"/>
                <a:cs typeface="Aharoni" panose="02010803020104030203" pitchFamily="2" charset="-79"/>
              </a:rPr>
              <a:t>Why Unemployment and Crime Data?</a:t>
            </a:r>
          </a:p>
        </p:txBody>
      </p:sp>
      <p:sp>
        <p:nvSpPr>
          <p:cNvPr id="3" name="Content Placeholder 2">
            <a:extLst>
              <a:ext uri="{FF2B5EF4-FFF2-40B4-BE49-F238E27FC236}">
                <a16:creationId xmlns:a16="http://schemas.microsoft.com/office/drawing/2014/main" id="{3EEDB5A1-F108-DD3C-88B7-96DFA899E3CD}"/>
              </a:ext>
            </a:extLst>
          </p:cNvPr>
          <p:cNvSpPr>
            <a:spLocks noGrp="1"/>
          </p:cNvSpPr>
          <p:nvPr>
            <p:ph idx="1"/>
          </p:nvPr>
        </p:nvSpPr>
        <p:spPr>
          <a:xfrm>
            <a:off x="838200" y="957263"/>
            <a:ext cx="10515600" cy="5672137"/>
          </a:xfrm>
        </p:spPr>
        <p:txBody>
          <a:bodyPr>
            <a:normAutofit lnSpcReduction="10000"/>
          </a:bodyPr>
          <a:lstStyle/>
          <a:p>
            <a:pPr>
              <a:buFont typeface="Wingdings" pitchFamily="2" charset="2"/>
              <a:buChar char="§"/>
            </a:pPr>
            <a:r>
              <a:rPr lang="en-US" sz="32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37210 Zip code and Graduate School</a:t>
            </a:r>
          </a:p>
          <a:p>
            <a:pPr marL="0" indent="0">
              <a:buNone/>
            </a:pPr>
            <a:endParaRPr lang="en-US" sz="32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endParaRPr>
          </a:p>
          <a:p>
            <a:pPr>
              <a:buFont typeface="Wingdings" pitchFamily="2" charset="2"/>
              <a:buChar char="§"/>
            </a:pPr>
            <a:r>
              <a:rPr lang="en-US" sz="32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provide valuable insights into the patterns, trends, and factors influencing criminal activities in various regions. </a:t>
            </a:r>
          </a:p>
          <a:p>
            <a:pPr marL="0" indent="0">
              <a:buNone/>
            </a:pPr>
            <a:endParaRPr lang="en-US" sz="32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endParaRPr>
          </a:p>
          <a:p>
            <a:pPr>
              <a:buFont typeface="Wingdings" pitchFamily="2" charset="2"/>
              <a:buChar char="§"/>
            </a:pPr>
            <a:r>
              <a:rPr lang="en-US" sz="32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diverse demographic profiles </a:t>
            </a:r>
          </a:p>
          <a:p>
            <a:pPr marL="0" indent="0">
              <a:buNone/>
            </a:pPr>
            <a:endParaRPr lang="en-US" sz="3200" kern="100" dirty="0">
              <a:solidFill>
                <a:srgbClr val="000000"/>
              </a:solidFill>
              <a:latin typeface="Comic Sans MS" panose="030F0902030302020204" pitchFamily="66" charset="0"/>
              <a:ea typeface="Calibri" panose="020F0502020204030204" pitchFamily="34" charset="0"/>
              <a:cs typeface="Times New Roman" panose="02020603050405020304" pitchFamily="18" charset="0"/>
            </a:endParaRPr>
          </a:p>
          <a:p>
            <a:pPr>
              <a:buFont typeface="Wingdings" pitchFamily="2" charset="2"/>
              <a:buChar char="§"/>
            </a:pPr>
            <a:r>
              <a:rPr lang="en-US" sz="32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distinct geographic locations. </a:t>
            </a:r>
          </a:p>
          <a:p>
            <a:pPr marL="0" indent="0">
              <a:buNone/>
            </a:pPr>
            <a:endParaRPr lang="en-US" sz="32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endParaRPr>
          </a:p>
          <a:p>
            <a:pPr>
              <a:buFont typeface="Wingdings" pitchFamily="2" charset="2"/>
              <a:buChar char="§"/>
            </a:pPr>
            <a:r>
              <a:rPr lang="en-US" sz="32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the South of the United States, </a:t>
            </a:r>
          </a:p>
          <a:p>
            <a:pPr marL="0" indent="0">
              <a:buNone/>
            </a:pPr>
            <a:endParaRPr lang="en-US" sz="20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8945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strips(down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strips(down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strips(downLeft)">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5725C-AD85-42C1-DF72-3866869F0E78}"/>
              </a:ext>
            </a:extLst>
          </p:cNvPr>
          <p:cNvSpPr>
            <a:spLocks noGrp="1"/>
          </p:cNvSpPr>
          <p:nvPr>
            <p:ph idx="1"/>
          </p:nvPr>
        </p:nvSpPr>
        <p:spPr>
          <a:xfrm>
            <a:off x="838200" y="657225"/>
            <a:ext cx="10515600" cy="5519738"/>
          </a:xfrm>
        </p:spPr>
        <p:txBody>
          <a:bodyPr/>
          <a:lstStyle/>
          <a:p>
            <a:pPr>
              <a:buFont typeface="Wingdings" pitchFamily="2" charset="2"/>
              <a:buChar char="§"/>
            </a:pPr>
            <a:r>
              <a:rPr lang="en-US" sz="28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close to each other, and</a:t>
            </a:r>
          </a:p>
          <a:p>
            <a:pPr marL="0" indent="0">
              <a:buNone/>
            </a:pPr>
            <a:endParaRPr lang="en-US" sz="28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endParaRPr>
          </a:p>
          <a:p>
            <a:pPr>
              <a:buFont typeface="Wingdings" pitchFamily="2" charset="2"/>
              <a:buChar char="§"/>
            </a:pPr>
            <a:r>
              <a:rPr lang="en-US" sz="28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probably have a similar population. </a:t>
            </a:r>
          </a:p>
          <a:p>
            <a:pPr marL="0" indent="0">
              <a:buNone/>
            </a:pPr>
            <a:endParaRPr lang="en-US" sz="28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endParaRPr>
          </a:p>
          <a:p>
            <a:pPr>
              <a:buFont typeface="Wingdings" pitchFamily="2" charset="2"/>
              <a:buChar char="§"/>
            </a:pPr>
            <a:r>
              <a:rPr lang="en-US" sz="28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have robust data collection and </a:t>
            </a:r>
          </a:p>
          <a:p>
            <a:pPr marL="0" indent="0">
              <a:buNone/>
            </a:pPr>
            <a:endParaRPr lang="en-US" sz="28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endParaRPr>
          </a:p>
          <a:p>
            <a:pPr>
              <a:buFont typeface="Wingdings" pitchFamily="2" charset="2"/>
              <a:buChar char="§"/>
            </a:pPr>
            <a:r>
              <a:rPr lang="en-US" sz="28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reporting systems, </a:t>
            </a:r>
          </a:p>
          <a:p>
            <a:pPr marL="0" indent="0">
              <a:buNone/>
            </a:pPr>
            <a:endParaRPr lang="en-US" sz="28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endParaRPr>
          </a:p>
          <a:p>
            <a:pPr>
              <a:buFont typeface="Wingdings" pitchFamily="2" charset="2"/>
              <a:buChar char="§"/>
            </a:pPr>
            <a:r>
              <a:rPr lang="en-US" sz="2800" kern="100" dirty="0">
                <a:solidFill>
                  <a:srgbClr val="000000"/>
                </a:solidFill>
                <a:effectLst/>
                <a:latin typeface="Comic Sans MS" panose="030F0902030302020204" pitchFamily="66" charset="0"/>
                <a:ea typeface="Calibri" panose="020F0502020204030204" pitchFamily="34" charset="0"/>
                <a:cs typeface="Times New Roman" panose="02020603050405020304" pitchFamily="18" charset="0"/>
              </a:rPr>
              <a:t>ensuring the availability of comprehensive and reliable data for the project. </a:t>
            </a:r>
            <a:endParaRPr lang="en-US" sz="2800" kern="100" dirty="0">
              <a:effectLst/>
              <a:latin typeface="Comic Sans MS" panose="030F0902030302020204" pitchFamily="66"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4861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down)">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49D96-6569-EA59-0A06-979C5CF2E0C9}"/>
              </a:ext>
            </a:extLst>
          </p:cNvPr>
          <p:cNvSpPr>
            <a:spLocks noGrp="1"/>
          </p:cNvSpPr>
          <p:nvPr>
            <p:ph type="title"/>
          </p:nvPr>
        </p:nvSpPr>
        <p:spPr>
          <a:xfrm>
            <a:off x="838200" y="365125"/>
            <a:ext cx="10515600" cy="792163"/>
          </a:xfrm>
        </p:spPr>
        <p:txBody>
          <a:bodyPr/>
          <a:lstStyle/>
          <a:p>
            <a:pPr algn="ctr"/>
            <a:r>
              <a:rPr lang="en-US" dirty="0">
                <a:latin typeface="Aharoni" panose="02010803020104030203" pitchFamily="2" charset="-79"/>
                <a:cs typeface="Aharoni" panose="02010803020104030203" pitchFamily="2" charset="-79"/>
              </a:rPr>
              <a:t>Driving Questions</a:t>
            </a:r>
          </a:p>
        </p:txBody>
      </p:sp>
      <p:sp>
        <p:nvSpPr>
          <p:cNvPr id="3" name="Content Placeholder 2">
            <a:extLst>
              <a:ext uri="{FF2B5EF4-FFF2-40B4-BE49-F238E27FC236}">
                <a16:creationId xmlns:a16="http://schemas.microsoft.com/office/drawing/2014/main" id="{A64CC1B9-5DD7-BA39-435C-E8B4C23183DF}"/>
              </a:ext>
            </a:extLst>
          </p:cNvPr>
          <p:cNvSpPr>
            <a:spLocks noGrp="1"/>
          </p:cNvSpPr>
          <p:nvPr>
            <p:ph idx="1"/>
          </p:nvPr>
        </p:nvSpPr>
        <p:spPr>
          <a:xfrm>
            <a:off x="838200" y="1385888"/>
            <a:ext cx="10515600" cy="4791075"/>
          </a:xfrm>
        </p:spPr>
        <p:txBody>
          <a:bodyPr>
            <a:normAutofit fontScale="92500"/>
          </a:bodyPr>
          <a:lstStyle/>
          <a:p>
            <a:pPr marL="0" marR="0">
              <a:spcBef>
                <a:spcPts val="0"/>
              </a:spcBef>
              <a:spcAft>
                <a:spcPts val="0"/>
              </a:spcAft>
            </a:pPr>
            <a:r>
              <a:rPr lang="en-US" sz="3200" dirty="0">
                <a:solidFill>
                  <a:srgbClr val="000000"/>
                </a:solidFill>
                <a:effectLst/>
                <a:latin typeface="Comic Sans MS" panose="030F0902030302020204" pitchFamily="66" charset="0"/>
                <a:ea typeface="Times New Roman" panose="02020603050405020304" pitchFamily="18" charset="0"/>
              </a:rPr>
              <a:t>What are the most common types of crimes reported in each of the three cities, and how do they compare?</a:t>
            </a:r>
          </a:p>
          <a:p>
            <a:pPr marL="0" marR="0">
              <a:spcBef>
                <a:spcPts val="0"/>
              </a:spcBef>
              <a:spcAft>
                <a:spcPts val="0"/>
              </a:spcAft>
            </a:pPr>
            <a:endParaRPr lang="en-US" sz="3200" dirty="0">
              <a:solidFill>
                <a:srgbClr val="000000"/>
              </a:solidFill>
              <a:latin typeface="Comic Sans MS" panose="030F0902030302020204" pitchFamily="66" charset="0"/>
              <a:ea typeface="Times New Roman" panose="02020603050405020304" pitchFamily="18" charset="0"/>
            </a:endParaRPr>
          </a:p>
          <a:p>
            <a:pPr marL="0" marR="0">
              <a:spcBef>
                <a:spcPts val="0"/>
              </a:spcBef>
              <a:spcAft>
                <a:spcPts val="0"/>
              </a:spcAft>
            </a:pPr>
            <a:endParaRPr lang="en-US" sz="3200" dirty="0">
              <a:effectLst/>
              <a:latin typeface="Comic Sans MS" panose="030F0902030302020204" pitchFamily="66" charset="0"/>
              <a:ea typeface="Times New Roman" panose="02020603050405020304" pitchFamily="18" charset="0"/>
            </a:endParaRPr>
          </a:p>
          <a:p>
            <a:pPr marL="0" marR="0">
              <a:spcBef>
                <a:spcPts val="0"/>
              </a:spcBef>
              <a:spcAft>
                <a:spcPts val="0"/>
              </a:spcAft>
            </a:pPr>
            <a:r>
              <a:rPr lang="en-US" sz="3200" dirty="0">
                <a:solidFill>
                  <a:srgbClr val="000000"/>
                </a:solidFill>
                <a:effectLst/>
                <a:latin typeface="Comic Sans MS" panose="030F0902030302020204" pitchFamily="66" charset="0"/>
                <a:ea typeface="Times New Roman" panose="02020603050405020304" pitchFamily="18" charset="0"/>
              </a:rPr>
              <a:t>How do the rates of violent crimes, such as homicide and aggravated assault, compare across the three cities?</a:t>
            </a:r>
          </a:p>
          <a:p>
            <a:pPr marL="0" marR="0">
              <a:spcBef>
                <a:spcPts val="0"/>
              </a:spcBef>
              <a:spcAft>
                <a:spcPts val="0"/>
              </a:spcAft>
            </a:pPr>
            <a:endParaRPr lang="en-US" sz="3200" dirty="0">
              <a:solidFill>
                <a:srgbClr val="000000"/>
              </a:solidFill>
              <a:latin typeface="Comic Sans MS" panose="030F0902030302020204" pitchFamily="66" charset="0"/>
              <a:ea typeface="Times New Roman" panose="02020603050405020304" pitchFamily="18" charset="0"/>
            </a:endParaRPr>
          </a:p>
          <a:p>
            <a:pPr marL="0" marR="0">
              <a:spcBef>
                <a:spcPts val="0"/>
              </a:spcBef>
              <a:spcAft>
                <a:spcPts val="0"/>
              </a:spcAft>
            </a:pPr>
            <a:endParaRPr lang="en-US" sz="3200" dirty="0">
              <a:effectLst/>
              <a:latin typeface="Comic Sans MS" panose="030F0902030302020204" pitchFamily="66" charset="0"/>
              <a:ea typeface="Times New Roman" panose="02020603050405020304" pitchFamily="18" charset="0"/>
            </a:endParaRPr>
          </a:p>
          <a:p>
            <a:pPr marL="0" marR="0"/>
            <a:r>
              <a:rPr lang="en-US" sz="3200" dirty="0">
                <a:solidFill>
                  <a:srgbClr val="000000"/>
                </a:solidFill>
                <a:effectLst/>
                <a:latin typeface="Comic Sans MS" panose="030F0902030302020204" pitchFamily="66" charset="0"/>
                <a:ea typeface="Times New Roman" panose="02020603050405020304" pitchFamily="18" charset="0"/>
              </a:rPr>
              <a:t>Are there any discernible patterns in the times of day or days of the week when crimes are most frequently reported in each city?</a:t>
            </a:r>
            <a:endParaRPr lang="en-US" sz="3200" dirty="0">
              <a:effectLst/>
              <a:latin typeface="Comic Sans MS" panose="030F0902030302020204" pitchFamily="66"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7938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Louisville | Location, History, Attractions, &amp; Facts | Britannica">
            <a:extLst>
              <a:ext uri="{FF2B5EF4-FFF2-40B4-BE49-F238E27FC236}">
                <a16:creationId xmlns:a16="http://schemas.microsoft.com/office/drawing/2014/main" id="{93CF3336-4741-8D82-2E05-0FA599745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72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6D7ACB-5D89-B432-5571-F4489343A16D}"/>
              </a:ext>
            </a:extLst>
          </p:cNvPr>
          <p:cNvSpPr>
            <a:spLocks noGrp="1"/>
          </p:cNvSpPr>
          <p:nvPr>
            <p:ph type="title"/>
          </p:nvPr>
        </p:nvSpPr>
        <p:spPr>
          <a:xfrm>
            <a:off x="1097280" y="2301766"/>
            <a:ext cx="10058400" cy="1598562"/>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dirty="0">
                <a:solidFill>
                  <a:srgbClr val="FFFFFF"/>
                </a:solidFill>
                <a:latin typeface="Aharoni" panose="02010803020104030203" pitchFamily="2" charset="-79"/>
                <a:cs typeface="Aharoni" panose="02010803020104030203" pitchFamily="2" charset="-79"/>
              </a:rPr>
              <a:t>Louisville, KY</a:t>
            </a:r>
          </a:p>
        </p:txBody>
      </p:sp>
    </p:spTree>
    <p:extLst>
      <p:ext uri="{BB962C8B-B14F-4D97-AF65-F5344CB8AC3E}">
        <p14:creationId xmlns:p14="http://schemas.microsoft.com/office/powerpoint/2010/main" val="1664329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1503</TotalTime>
  <Words>1643</Words>
  <Application>Microsoft Macintosh PowerPoint</Application>
  <PresentationFormat>Widescreen</PresentationFormat>
  <Paragraphs>106</Paragraphs>
  <Slides>36</Slides>
  <Notes>12</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Aharoni</vt:lpstr>
      <vt:lpstr>Arial</vt:lpstr>
      <vt:lpstr>Arial</vt:lpstr>
      <vt:lpstr>Balto</vt:lpstr>
      <vt:lpstr>Calibri</vt:lpstr>
      <vt:lpstr>Calibri Light</vt:lpstr>
      <vt:lpstr>Cambria</vt:lpstr>
      <vt:lpstr>Comic Sans MS</vt:lpstr>
      <vt:lpstr>Google Sans</vt:lpstr>
      <vt:lpstr>Helvetica Neue</vt:lpstr>
      <vt:lpstr>inherit</vt:lpstr>
      <vt:lpstr>Lato</vt:lpstr>
      <vt:lpstr>Wingdings</vt:lpstr>
      <vt:lpstr>Office Theme</vt:lpstr>
      <vt:lpstr>Crime and Unemployment: Any Correlation- The Case of Nashville, TN, Louisville, KY and Birmingham AL</vt:lpstr>
      <vt:lpstr>Overview</vt:lpstr>
      <vt:lpstr>Where?</vt:lpstr>
      <vt:lpstr>Data Gathering, cleaning and Manipulation</vt:lpstr>
      <vt:lpstr>Unemployment Data</vt:lpstr>
      <vt:lpstr>Why Unemployment and Crime Data?</vt:lpstr>
      <vt:lpstr>PowerPoint Presentation</vt:lpstr>
      <vt:lpstr>Driving Questions</vt:lpstr>
      <vt:lpstr>Louisville, KY</vt:lpstr>
      <vt:lpstr>PowerPoint Presentation</vt:lpstr>
      <vt:lpstr>PowerPoint Presentation</vt:lpstr>
      <vt:lpstr>PowerPoint Presentation</vt:lpstr>
      <vt:lpstr>PowerPoint Presentation</vt:lpstr>
      <vt:lpstr>Louisville, Crime per Month</vt:lpstr>
      <vt:lpstr>Louisville</vt:lpstr>
      <vt:lpstr>Birmingham, AL </vt:lpstr>
      <vt:lpstr>PowerPoint Presentation</vt:lpstr>
      <vt:lpstr>PowerPoint Presentation</vt:lpstr>
      <vt:lpstr>Birmingham, AVG per Month</vt:lpstr>
      <vt:lpstr>PowerPoint Presentation</vt:lpstr>
      <vt:lpstr>PowerPoint Presentation</vt:lpstr>
      <vt:lpstr>PowerPoint Presentation</vt:lpstr>
      <vt:lpstr>PowerPoint Presentation</vt:lpstr>
      <vt:lpstr>Nashville, TN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Unemployed Population and Crime Count by Year in Nashville</vt:lpstr>
      <vt:lpstr>PowerPoint Presentation</vt:lpstr>
      <vt:lpstr>PowerPoint Presentation</vt:lpstr>
      <vt:lpstr>Conclusion and 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and Unemployment: Any Correlation- The Case of Nashville, TN, Louisville, KY and Birmingham AL</dc:title>
  <dc:creator>Chiedozie Uhuegbu</dc:creator>
  <cp:lastModifiedBy>Chiedozie Uhuegbu</cp:lastModifiedBy>
  <cp:revision>3</cp:revision>
  <dcterms:created xsi:type="dcterms:W3CDTF">2024-03-01T18:12:06Z</dcterms:created>
  <dcterms:modified xsi:type="dcterms:W3CDTF">2024-03-02T19:15:13Z</dcterms:modified>
</cp:coreProperties>
</file>